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423" r:id="rId2"/>
    <p:sldId id="455" r:id="rId3"/>
    <p:sldId id="461" r:id="rId4"/>
    <p:sldId id="456" r:id="rId5"/>
    <p:sldId id="484" r:id="rId6"/>
    <p:sldId id="473" r:id="rId7"/>
    <p:sldId id="472" r:id="rId8"/>
    <p:sldId id="486" r:id="rId9"/>
    <p:sldId id="474" r:id="rId10"/>
    <p:sldId id="476" r:id="rId11"/>
    <p:sldId id="475" r:id="rId12"/>
    <p:sldId id="485" r:id="rId13"/>
  </p:sldIdLst>
  <p:sldSz cx="12192000" cy="6858000"/>
  <p:notesSz cx="7315200" cy="96012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E5F296"/>
    <a:srgbClr val="33CC33"/>
    <a:srgbClr val="346A62"/>
    <a:srgbClr val="8EA2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01" autoAdjust="0"/>
    <p:restoredTop sz="99826" autoAdjust="0"/>
  </p:normalViewPr>
  <p:slideViewPr>
    <p:cSldViewPr>
      <p:cViewPr varScale="1">
        <p:scale>
          <a:sx n="116" d="100"/>
          <a:sy n="116" d="100"/>
        </p:scale>
        <p:origin x="360" y="108"/>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F6B8D669-2565-4F2E-AC1C-70D2B6EC8E78}"/>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fr-BE"/>
          </a:p>
        </p:txBody>
      </p:sp>
      <p:sp>
        <p:nvSpPr>
          <p:cNvPr id="3" name="Espace réservé de la date 2">
            <a:extLst>
              <a:ext uri="{FF2B5EF4-FFF2-40B4-BE49-F238E27FC236}">
                <a16:creationId xmlns:a16="http://schemas.microsoft.com/office/drawing/2014/main" xmlns="" id="{544ACA1A-BBED-4A11-9402-7F9AE540728B}"/>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445A1AF5-779A-4687-A665-86F8DABA328B}" type="datetimeFigureOut">
              <a:rPr lang="fr-BE" smtClean="0"/>
              <a:t>30/04/2021</a:t>
            </a:fld>
            <a:endParaRPr lang="fr-BE"/>
          </a:p>
        </p:txBody>
      </p:sp>
      <p:sp>
        <p:nvSpPr>
          <p:cNvPr id="4" name="Espace réservé du pied de page 3">
            <a:extLst>
              <a:ext uri="{FF2B5EF4-FFF2-40B4-BE49-F238E27FC236}">
                <a16:creationId xmlns:a16="http://schemas.microsoft.com/office/drawing/2014/main" xmlns="" id="{125FC641-E07B-4E85-9222-B308ED159BE9}"/>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a:extLst>
              <a:ext uri="{FF2B5EF4-FFF2-40B4-BE49-F238E27FC236}">
                <a16:creationId xmlns:a16="http://schemas.microsoft.com/office/drawing/2014/main" xmlns="" id="{2B7F65EB-CFD9-471A-A1C4-9FF2E4CCB757}"/>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FD80E8FE-8FA1-491A-A0DA-DC578485AE28}" type="slidenum">
              <a:rPr lang="fr-BE" smtClean="0"/>
              <a:t>‹N°›</a:t>
            </a:fld>
            <a:endParaRPr lang="fr-BE"/>
          </a:p>
        </p:txBody>
      </p:sp>
    </p:spTree>
    <p:extLst>
      <p:ext uri="{BB962C8B-B14F-4D97-AF65-F5344CB8AC3E}">
        <p14:creationId xmlns:p14="http://schemas.microsoft.com/office/powerpoint/2010/main" val="566271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3169920" cy="480060"/>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143588" y="1"/>
            <a:ext cx="3169920" cy="480060"/>
          </a:xfrm>
          <a:prstGeom prst="rect">
            <a:avLst/>
          </a:prstGeom>
        </p:spPr>
        <p:txBody>
          <a:bodyPr vert="horz" lIns="99048" tIns="49524" rIns="99048" bIns="49524" rtlCol="0"/>
          <a:lstStyle>
            <a:lvl1pPr algn="r">
              <a:defRPr sz="1300"/>
            </a:lvl1pPr>
          </a:lstStyle>
          <a:p>
            <a:fld id="{B418723E-40FE-4EAE-B5E5-72CD2CFFEB0D}" type="datetimeFigureOut">
              <a:rPr lang="fr-FR" smtClean="0"/>
              <a:pPr/>
              <a:t>30/04/2021</a:t>
            </a:fld>
            <a:endParaRPr lang="fr-FR"/>
          </a:p>
        </p:txBody>
      </p:sp>
      <p:sp>
        <p:nvSpPr>
          <p:cNvPr id="4" name="Espace réservé de l'image des diapositives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31520" y="4560570"/>
            <a:ext cx="5852160" cy="4320540"/>
          </a:xfrm>
          <a:prstGeom prst="rect">
            <a:avLst/>
          </a:prstGeom>
        </p:spPr>
        <p:txBody>
          <a:bodyPr vert="horz" lIns="99048" tIns="49524" rIns="99048" bIns="49524"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119474"/>
            <a:ext cx="3169920" cy="480060"/>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143588" y="9119474"/>
            <a:ext cx="3169920" cy="480060"/>
          </a:xfrm>
          <a:prstGeom prst="rect">
            <a:avLst/>
          </a:prstGeom>
        </p:spPr>
        <p:txBody>
          <a:bodyPr vert="horz" lIns="99048" tIns="49524" rIns="99048" bIns="49524" rtlCol="0" anchor="b"/>
          <a:lstStyle>
            <a:lvl1pPr algn="r">
              <a:defRPr sz="1300"/>
            </a:lvl1pPr>
          </a:lstStyle>
          <a:p>
            <a:fld id="{D194E4C3-5221-40A3-BF33-BCEC23E1E166}" type="slidenum">
              <a:rPr lang="fr-FR" smtClean="0"/>
              <a:pPr/>
              <a:t>‹N°›</a:t>
            </a:fld>
            <a:endParaRPr lang="fr-FR"/>
          </a:p>
        </p:txBody>
      </p:sp>
    </p:spTree>
    <p:extLst>
      <p:ext uri="{BB962C8B-B14F-4D97-AF65-F5344CB8AC3E}">
        <p14:creationId xmlns:p14="http://schemas.microsoft.com/office/powerpoint/2010/main" val="3269609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E5F87C4D-9F04-4734-8DD0-EDD0805685C8}" type="datetime1">
              <a:rPr lang="fr-FR" smtClean="0"/>
              <a:pPr/>
              <a:t>30/04/2021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DF82DDD-E392-460D-B236-6A51B9BE9D17}"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5CF6E8-0C2B-4FED-8F01-4FC1F11841F7}" type="datetime1">
              <a:rPr lang="fr-FR" smtClean="0"/>
              <a:pPr/>
              <a:t>30/04/2021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DF82DDD-E392-460D-B236-6A51B9BE9D17}"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0A34607-1064-45FF-A3E4-A438A2F49743}" type="datetime1">
              <a:rPr lang="fr-FR" smtClean="0"/>
              <a:pPr/>
              <a:t>30/04/2021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DF82DDD-E392-460D-B236-6A51B9BE9D17}"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9649AC5-0613-424E-AFA4-C905CF12C03D}" type="datetime1">
              <a:rPr lang="fr-FR" smtClean="0"/>
              <a:pPr/>
              <a:t>30/04/2021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DF82DDD-E392-460D-B236-6A51B9BE9D17}"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F12A405E-D237-4B59-8CAD-EDD34BCB6F2F}" type="datetime1">
              <a:rPr lang="fr-FR" smtClean="0"/>
              <a:pPr/>
              <a:t>30/04/2021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DF82DDD-E392-460D-B236-6A51B9BE9D17}"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3B801D3-C176-4DE4-BE7E-4CBBACF61AE1}" type="datetime1">
              <a:rPr lang="fr-FR" smtClean="0"/>
              <a:pPr/>
              <a:t>30/04/2021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DF82DDD-E392-460D-B236-6A51B9BE9D17}"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A37302B-AFF9-40AA-BACD-848369F66127}" type="datetime1">
              <a:rPr lang="fr-FR" smtClean="0"/>
              <a:pPr/>
              <a:t>30/04/2021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DF82DDD-E392-460D-B236-6A51B9BE9D17}"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4372AD07-4835-43EA-A8A6-14E3188A9CA8}" type="datetime1">
              <a:rPr lang="fr-FR" smtClean="0"/>
              <a:pPr/>
              <a:t>30/04/2021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DF82DDD-E392-460D-B236-6A51B9BE9D17}"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5CA0955-88BA-4A4F-A169-B98098160D25}" type="datetime1">
              <a:rPr lang="fr-FR" smtClean="0"/>
              <a:pPr/>
              <a:t>30/04/2021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DF82DDD-E392-460D-B236-6A51B9BE9D17}"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990D1F3-F5D0-4F40-955F-659A7953E3DC}" type="datetime1">
              <a:rPr lang="fr-FR" smtClean="0"/>
              <a:pPr/>
              <a:t>30/04/2021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DF82DDD-E392-460D-B236-6A51B9BE9D17}"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8C32C49-24D4-4F1B-8A7A-A915EF87D8D4}" type="datetime1">
              <a:rPr lang="fr-FR" smtClean="0"/>
              <a:pPr/>
              <a:t>30/04/2021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DF82DDD-E392-460D-B236-6A51B9BE9D17}"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496FCC-5F2E-4E39-A0E9-3C07ABAD345D}" type="datetime1">
              <a:rPr lang="fr-FR" smtClean="0"/>
              <a:pPr/>
              <a:t>30/04/2021</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82DDD-E392-460D-B236-6A51B9BE9D1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l="-3" t="-1102" r="3" b="35843"/>
          <a:stretch/>
        </p:blipFill>
        <p:spPr>
          <a:xfrm>
            <a:off x="1526078" y="2884572"/>
            <a:ext cx="9157081" cy="4000813"/>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7488" y="319662"/>
            <a:ext cx="2304256" cy="2304256"/>
          </a:xfrm>
          <a:prstGeom prst="rect">
            <a:avLst/>
          </a:prstGeom>
        </p:spPr>
      </p:pic>
      <p:sp>
        <p:nvSpPr>
          <p:cNvPr id="4" name="ZoneTexte 3"/>
          <p:cNvSpPr txBox="1"/>
          <p:nvPr/>
        </p:nvSpPr>
        <p:spPr>
          <a:xfrm>
            <a:off x="4583833" y="319663"/>
            <a:ext cx="4196543" cy="584775"/>
          </a:xfrm>
          <a:prstGeom prst="rect">
            <a:avLst/>
          </a:prstGeom>
        </p:spPr>
        <p:txBody>
          <a:bodyPr wrap="square" rtlCol="0">
            <a:spAutoFit/>
          </a:bodyPr>
          <a:lstStyle/>
          <a:p>
            <a:r>
              <a:rPr lang="fr-FR" sz="3200" b="1" dirty="0">
                <a:solidFill>
                  <a:srgbClr val="92D050"/>
                </a:solidFill>
              </a:rPr>
              <a:t>Environnement - Santé</a:t>
            </a:r>
          </a:p>
        </p:txBody>
      </p:sp>
      <p:sp>
        <p:nvSpPr>
          <p:cNvPr id="5" name="Titre 1">
            <a:extLst>
              <a:ext uri="{FF2B5EF4-FFF2-40B4-BE49-F238E27FC236}">
                <a16:creationId xmlns:a16="http://schemas.microsoft.com/office/drawing/2014/main" xmlns="" id="{CBC729CE-11C8-4256-8BF5-6CA09DBF72E5}"/>
              </a:ext>
            </a:extLst>
          </p:cNvPr>
          <p:cNvSpPr>
            <a:spLocks noGrp="1"/>
          </p:cNvSpPr>
          <p:nvPr>
            <p:ph type="title"/>
          </p:nvPr>
        </p:nvSpPr>
        <p:spPr>
          <a:xfrm>
            <a:off x="3255990" y="1323004"/>
            <a:ext cx="7427168" cy="1143000"/>
          </a:xfrm>
        </p:spPr>
        <p:txBody>
          <a:bodyPr>
            <a:noAutofit/>
          </a:bodyPr>
          <a:lstStyle/>
          <a:p>
            <a:r>
              <a:rPr lang="fr-BE" sz="2800" dirty="0"/>
              <a:t>MONS</a:t>
            </a:r>
            <a:br>
              <a:rPr lang="fr-BE" sz="2800" dirty="0"/>
            </a:br>
            <a:r>
              <a:rPr lang="fr-BE" sz="2800" dirty="0"/>
              <a:t>Etude de biosurveillance autour du broyeur</a:t>
            </a:r>
            <a:br>
              <a:rPr lang="fr-BE" sz="2800" dirty="0"/>
            </a:br>
            <a:r>
              <a:rPr lang="fr-BE" sz="2800" dirty="0"/>
              <a:t>25 septembre 2020 – Principaux résultats</a:t>
            </a:r>
          </a:p>
        </p:txBody>
      </p:sp>
    </p:spTree>
    <p:extLst>
      <p:ext uri="{BB962C8B-B14F-4D97-AF65-F5344CB8AC3E}">
        <p14:creationId xmlns:p14="http://schemas.microsoft.com/office/powerpoint/2010/main" val="41778545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9CF824A-1321-4B03-9186-82CC80DB28C2}"/>
              </a:ext>
            </a:extLst>
          </p:cNvPr>
          <p:cNvSpPr txBox="1">
            <a:spLocks/>
          </p:cNvSpPr>
          <p:nvPr/>
        </p:nvSpPr>
        <p:spPr>
          <a:xfrm>
            <a:off x="1343472" y="274638"/>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dirty="0"/>
              <a:t>Constats</a:t>
            </a:r>
          </a:p>
        </p:txBody>
      </p:sp>
      <p:pic>
        <p:nvPicPr>
          <p:cNvPr id="4" name="Image 3">
            <a:extLst>
              <a:ext uri="{FF2B5EF4-FFF2-40B4-BE49-F238E27FC236}">
                <a16:creationId xmlns:a16="http://schemas.microsoft.com/office/drawing/2014/main" xmlns="" id="{0C1EDE9F-FE45-42F3-B7A9-F9E8B0F7575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 t="6604" r="3" b="78127"/>
          <a:stretch/>
        </p:blipFill>
        <p:spPr>
          <a:xfrm>
            <a:off x="1553926" y="5921896"/>
            <a:ext cx="9157081" cy="936104"/>
          </a:xfrm>
          <a:prstGeom prst="rect">
            <a:avLst/>
          </a:prstGeom>
        </p:spPr>
      </p:pic>
      <p:pic>
        <p:nvPicPr>
          <p:cNvPr id="6" name="Image 5">
            <a:extLst>
              <a:ext uri="{FF2B5EF4-FFF2-40B4-BE49-F238E27FC236}">
                <a16:creationId xmlns:a16="http://schemas.microsoft.com/office/drawing/2014/main" xmlns="" id="{F67EDC02-A38E-4770-88B4-9AD007D3B9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8368" y="0"/>
            <a:ext cx="1332944" cy="1332944"/>
          </a:xfrm>
          <a:prstGeom prst="rect">
            <a:avLst/>
          </a:prstGeom>
        </p:spPr>
      </p:pic>
      <p:sp>
        <p:nvSpPr>
          <p:cNvPr id="12" name="Espace réservé du contenu 6">
            <a:extLst>
              <a:ext uri="{FF2B5EF4-FFF2-40B4-BE49-F238E27FC236}">
                <a16:creationId xmlns:a16="http://schemas.microsoft.com/office/drawing/2014/main" xmlns="" id="{7A5D4FD4-DA49-42B2-8283-858A5107BC81}"/>
              </a:ext>
            </a:extLst>
          </p:cNvPr>
          <p:cNvSpPr txBox="1">
            <a:spLocks/>
          </p:cNvSpPr>
          <p:nvPr/>
        </p:nvSpPr>
        <p:spPr>
          <a:xfrm>
            <a:off x="1553926" y="1417638"/>
            <a:ext cx="8461154" cy="375224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BE" sz="2400" b="1" dirty="0"/>
              <a:t>2 situations différentes, à analyser séparément</a:t>
            </a:r>
          </a:p>
          <a:p>
            <a:pPr algn="just"/>
            <a:endParaRPr lang="fr-BE" sz="2400" dirty="0"/>
          </a:p>
          <a:p>
            <a:pPr algn="just"/>
            <a:r>
              <a:rPr lang="fr-BE" sz="2400" dirty="0"/>
              <a:t>Les dépôts atmosphériques sont contaminés ou montrent une indication de pollution, par les dioxines, les PCB-dl et les métaux dans la zone attendue du panache de dispersion. </a:t>
            </a:r>
          </a:p>
          <a:p>
            <a:pPr algn="just"/>
            <a:endParaRPr lang="fr-BE" sz="2400" dirty="0"/>
          </a:p>
          <a:p>
            <a:pPr algn="just"/>
            <a:r>
              <a:rPr lang="fr-BE" sz="2400" dirty="0"/>
              <a:t>6 échantillons d’œufs sur 9 sont contaminés en dioxines et PCB. La pollution provient essentiellement du sol. </a:t>
            </a:r>
          </a:p>
        </p:txBody>
      </p:sp>
    </p:spTree>
    <p:extLst>
      <p:ext uri="{BB962C8B-B14F-4D97-AF65-F5344CB8AC3E}">
        <p14:creationId xmlns:p14="http://schemas.microsoft.com/office/powerpoint/2010/main" val="21190759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9CF824A-1321-4B03-9186-82CC80DB28C2}"/>
              </a:ext>
            </a:extLst>
          </p:cNvPr>
          <p:cNvSpPr txBox="1">
            <a:spLocks/>
          </p:cNvSpPr>
          <p:nvPr/>
        </p:nvSpPr>
        <p:spPr>
          <a:xfrm>
            <a:off x="767408" y="332656"/>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dirty="0"/>
              <a:t>Problème des </a:t>
            </a:r>
            <a:r>
              <a:rPr lang="fr-BE" dirty="0" err="1"/>
              <a:t>oeufs</a:t>
            </a:r>
            <a:endParaRPr lang="fr-BE" dirty="0"/>
          </a:p>
        </p:txBody>
      </p:sp>
      <p:pic>
        <p:nvPicPr>
          <p:cNvPr id="4" name="Image 3">
            <a:extLst>
              <a:ext uri="{FF2B5EF4-FFF2-40B4-BE49-F238E27FC236}">
                <a16:creationId xmlns:a16="http://schemas.microsoft.com/office/drawing/2014/main" xmlns="" id="{0C1EDE9F-FE45-42F3-B7A9-F9E8B0F7575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 t="6604" r="3" b="78127"/>
          <a:stretch/>
        </p:blipFill>
        <p:spPr>
          <a:xfrm>
            <a:off x="1510920" y="5921896"/>
            <a:ext cx="9157081" cy="936104"/>
          </a:xfrm>
          <a:prstGeom prst="rect">
            <a:avLst/>
          </a:prstGeom>
        </p:spPr>
      </p:pic>
      <p:pic>
        <p:nvPicPr>
          <p:cNvPr id="6" name="Image 5">
            <a:extLst>
              <a:ext uri="{FF2B5EF4-FFF2-40B4-BE49-F238E27FC236}">
                <a16:creationId xmlns:a16="http://schemas.microsoft.com/office/drawing/2014/main" xmlns="" id="{F67EDC02-A38E-4770-88B4-9AD007D3B9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8368" y="0"/>
            <a:ext cx="1332944" cy="1332944"/>
          </a:xfrm>
          <a:prstGeom prst="rect">
            <a:avLst/>
          </a:prstGeom>
        </p:spPr>
      </p:pic>
      <p:sp>
        <p:nvSpPr>
          <p:cNvPr id="12" name="Espace réservé du contenu 6">
            <a:extLst>
              <a:ext uri="{FF2B5EF4-FFF2-40B4-BE49-F238E27FC236}">
                <a16:creationId xmlns:a16="http://schemas.microsoft.com/office/drawing/2014/main" xmlns="" id="{7A5D4FD4-DA49-42B2-8283-858A5107BC81}"/>
              </a:ext>
            </a:extLst>
          </p:cNvPr>
          <p:cNvSpPr txBox="1">
            <a:spLocks/>
          </p:cNvSpPr>
          <p:nvPr/>
        </p:nvSpPr>
        <p:spPr>
          <a:xfrm>
            <a:off x="767408" y="1332944"/>
            <a:ext cx="8834012" cy="450425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BE" sz="2400" dirty="0"/>
              <a:t>Gammes de concentrations mesurées dans des œufs de particuliers, en différents endroits de Belgique</a:t>
            </a:r>
          </a:p>
          <a:p>
            <a:pPr algn="just"/>
            <a:r>
              <a:rPr lang="fr-BE" sz="2400" dirty="0"/>
              <a:t>Étude CONTEGG (2008, SPF santé publique)*</a:t>
            </a:r>
          </a:p>
          <a:p>
            <a:pPr marL="457200" lvl="1" indent="0" algn="just">
              <a:buNone/>
            </a:pPr>
            <a:r>
              <a:rPr lang="fr-BE" sz="2400" dirty="0"/>
              <a:t>PCDD/F + PCB-dl : 1,50 à 95,35 </a:t>
            </a:r>
            <a:r>
              <a:rPr lang="fr-BE" sz="2400" dirty="0" err="1"/>
              <a:t>pg</a:t>
            </a:r>
            <a:r>
              <a:rPr lang="fr-BE" sz="2400" dirty="0"/>
              <a:t> TEQ/g MG</a:t>
            </a:r>
          </a:p>
          <a:p>
            <a:pPr marL="457200" lvl="1" indent="0" algn="just">
              <a:buNone/>
            </a:pPr>
            <a:endParaRPr lang="fr-BE" sz="2000" dirty="0"/>
          </a:p>
          <a:p>
            <a:pPr marL="342900" lvl="1" indent="-342900" algn="just">
              <a:buFont typeface="Arial" pitchFamily="34" charset="0"/>
              <a:buChar char="•"/>
            </a:pPr>
            <a:r>
              <a:rPr lang="fr-BE" sz="2400" dirty="0"/>
              <a:t>Présente étude à MONS</a:t>
            </a:r>
          </a:p>
          <a:p>
            <a:pPr marL="457200" lvl="1" indent="0" algn="just">
              <a:buNone/>
            </a:pPr>
            <a:r>
              <a:rPr lang="fr-BE" sz="2400" dirty="0"/>
              <a:t>PCDD/F + PCB-dl : 2,59 à 27,98 </a:t>
            </a:r>
            <a:r>
              <a:rPr lang="fr-BE" sz="2400" dirty="0" err="1"/>
              <a:t>pg</a:t>
            </a:r>
            <a:r>
              <a:rPr lang="fr-BE" sz="2400" dirty="0"/>
              <a:t> TEQ/g MG</a:t>
            </a:r>
          </a:p>
          <a:p>
            <a:pPr marL="0" indent="0">
              <a:buNone/>
            </a:pPr>
            <a:endParaRPr lang="nl-NL" sz="1400" dirty="0">
              <a:latin typeface="TimesNewRomanPSMT"/>
            </a:endParaRPr>
          </a:p>
          <a:p>
            <a:pPr marL="0" indent="0">
              <a:buNone/>
            </a:pPr>
            <a:endParaRPr lang="nl-NL" sz="1400" dirty="0">
              <a:latin typeface="TimesNewRomanPSMT"/>
            </a:endParaRPr>
          </a:p>
          <a:p>
            <a:pPr marL="0" indent="0" algn="just">
              <a:buNone/>
            </a:pPr>
            <a:r>
              <a:rPr lang="nl-NL" sz="2000" i="1" dirty="0">
                <a:latin typeface="TimesNewRomanPSMT"/>
              </a:rPr>
              <a:t>* V</a:t>
            </a:r>
            <a:r>
              <a:rPr lang="nl-NL" sz="1400" i="1" dirty="0">
                <a:latin typeface="TimesNewRomanPSMT"/>
              </a:rPr>
              <a:t>oor dioxineachtige contaminanten ligt de inname via het totale dieet sowieso voor bijna helft van de populatie boven richtwaarde. Na consumptie van huishoudelijk geproduceerde eieren is deze inname nog hoger. Dit zou een reden kunnen zijn om consumptie van dergelijke eieren </a:t>
            </a:r>
            <a:r>
              <a:rPr lang="fr-BE" sz="1400" i="1" dirty="0" err="1">
                <a:latin typeface="TimesNewRomanPSMT"/>
              </a:rPr>
              <a:t>af</a:t>
            </a:r>
            <a:r>
              <a:rPr lang="fr-BE" sz="1400" i="1" dirty="0">
                <a:latin typeface="TimesNewRomanPSMT"/>
              </a:rPr>
              <a:t> te </a:t>
            </a:r>
            <a:r>
              <a:rPr lang="fr-BE" sz="1400" i="1" dirty="0" err="1">
                <a:latin typeface="TimesNewRomanPSMT"/>
              </a:rPr>
              <a:t>raden</a:t>
            </a:r>
            <a:r>
              <a:rPr lang="fr-BE" sz="1400" i="1" dirty="0">
                <a:latin typeface="TimesNewRomanPSMT"/>
              </a:rPr>
              <a:t>.</a:t>
            </a:r>
            <a:endParaRPr lang="fr-BE" sz="2000" i="1" dirty="0">
              <a:latin typeface="TimesNewRomanPSMT"/>
            </a:endParaRPr>
          </a:p>
        </p:txBody>
      </p:sp>
      <p:pic>
        <p:nvPicPr>
          <p:cNvPr id="3" name="Image 2">
            <a:extLst>
              <a:ext uri="{FF2B5EF4-FFF2-40B4-BE49-F238E27FC236}">
                <a16:creationId xmlns:a16="http://schemas.microsoft.com/office/drawing/2014/main" xmlns="" id="{266F3803-E332-478D-99F3-9D08E26B4884}"/>
              </a:ext>
            </a:extLst>
          </p:cNvPr>
          <p:cNvPicPr>
            <a:picLocks noChangeAspect="1"/>
          </p:cNvPicPr>
          <p:nvPr/>
        </p:nvPicPr>
        <p:blipFill rotWithShape="1">
          <a:blip r:embed="rId4"/>
          <a:srcRect l="14563" t="24800" r="42912" b="8001"/>
          <a:stretch/>
        </p:blipFill>
        <p:spPr>
          <a:xfrm>
            <a:off x="8544272" y="1861664"/>
            <a:ext cx="3227328" cy="2868736"/>
          </a:xfrm>
          <a:prstGeom prst="rect">
            <a:avLst/>
          </a:prstGeom>
        </p:spPr>
      </p:pic>
    </p:spTree>
    <p:extLst>
      <p:ext uri="{BB962C8B-B14F-4D97-AF65-F5344CB8AC3E}">
        <p14:creationId xmlns:p14="http://schemas.microsoft.com/office/powerpoint/2010/main" val="23253647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0C1EDE9F-FE45-42F3-B7A9-F9E8B0F7575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 t="6604" r="3" b="78127"/>
          <a:stretch/>
        </p:blipFill>
        <p:spPr>
          <a:xfrm>
            <a:off x="1517460" y="5921896"/>
            <a:ext cx="9157081" cy="936104"/>
          </a:xfrm>
          <a:prstGeom prst="rect">
            <a:avLst/>
          </a:prstGeom>
        </p:spPr>
      </p:pic>
      <p:sp>
        <p:nvSpPr>
          <p:cNvPr id="7" name="Titre 1">
            <a:extLst>
              <a:ext uri="{FF2B5EF4-FFF2-40B4-BE49-F238E27FC236}">
                <a16:creationId xmlns:a16="http://schemas.microsoft.com/office/drawing/2014/main" xmlns="" id="{18C820BA-629E-4AED-94FB-8B507197E2A4}"/>
              </a:ext>
            </a:extLst>
          </p:cNvPr>
          <p:cNvSpPr txBox="1">
            <a:spLocks/>
          </p:cNvSpPr>
          <p:nvPr/>
        </p:nvSpPr>
        <p:spPr>
          <a:xfrm>
            <a:off x="1631504" y="692696"/>
            <a:ext cx="8687264" cy="415678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sz="3200" b="1" dirty="0"/>
              <a:t>Recommandations</a:t>
            </a:r>
            <a:r>
              <a:rPr lang="fr-BE" sz="3200" dirty="0"/>
              <a:t> pour </a:t>
            </a:r>
            <a:r>
              <a:rPr lang="fr-BE" sz="3200" b="1" dirty="0"/>
              <a:t>poules-</a:t>
            </a:r>
            <a:r>
              <a:rPr lang="fr-BE" sz="3200" b="1" dirty="0" err="1"/>
              <a:t>oeufs</a:t>
            </a:r>
            <a:endParaRPr lang="fr-BE" sz="3200" b="1" dirty="0"/>
          </a:p>
          <a:p>
            <a:endParaRPr lang="fr-BE" sz="1500" dirty="0"/>
          </a:p>
          <a:p>
            <a:pPr algn="l"/>
            <a:r>
              <a:rPr lang="fr-BE" sz="2800" dirty="0"/>
              <a:t>Principe à viser : le moins possible de contact avec le sol nu (terre), herbe au sol</a:t>
            </a:r>
          </a:p>
          <a:p>
            <a:pPr algn="l"/>
            <a:endParaRPr lang="fr-BE" sz="2800" dirty="0"/>
          </a:p>
          <a:p>
            <a:pPr marL="457200" indent="-457200" algn="l">
              <a:buFont typeface="Arial" panose="020B0604020202020204" pitchFamily="34" charset="0"/>
              <a:buChar char="•"/>
            </a:pPr>
            <a:r>
              <a:rPr lang="fr-BE" sz="2800" dirty="0"/>
              <a:t>Surface pavée à l’intérieur du poulailler</a:t>
            </a:r>
          </a:p>
          <a:p>
            <a:pPr marL="457200" indent="-457200" algn="l">
              <a:buFont typeface="Arial" panose="020B0604020202020204" pitchFamily="34" charset="0"/>
              <a:buChar char="•"/>
            </a:pPr>
            <a:r>
              <a:rPr lang="fr-BE" sz="2800" dirty="0"/>
              <a:t>Point de nourrissage à l’intérieur du poulailler</a:t>
            </a:r>
          </a:p>
          <a:p>
            <a:pPr marL="457200" indent="-457200" algn="l">
              <a:buFont typeface="Arial" panose="020B0604020202020204" pitchFamily="34" charset="0"/>
              <a:buChar char="•"/>
            </a:pPr>
            <a:r>
              <a:rPr lang="fr-BE" sz="2800" dirty="0"/>
              <a:t>Plus d’espace par poule (10 à 25 m² par poule)</a:t>
            </a:r>
          </a:p>
          <a:p>
            <a:pPr marL="457200" indent="-457200" algn="l">
              <a:buFont typeface="Arial" panose="020B0604020202020204" pitchFamily="34" charset="0"/>
              <a:buChar char="•"/>
            </a:pPr>
            <a:endParaRPr lang="fr-BE" sz="2800" dirty="0"/>
          </a:p>
          <a:p>
            <a:pPr algn="l"/>
            <a:r>
              <a:rPr lang="fr-BE" sz="1200" dirty="0"/>
              <a:t>Source : </a:t>
            </a:r>
            <a:r>
              <a:rPr lang="fr-BE" sz="1200" dirty="0" err="1"/>
              <a:t>Waegeneers</a:t>
            </a:r>
            <a:r>
              <a:rPr lang="fr-BE" sz="1200" dirty="0"/>
              <a:t> et al., 2009. </a:t>
            </a:r>
            <a:r>
              <a:rPr lang="en-US" sz="1200" dirty="0"/>
              <a:t>Transfer of soil contaminants to home-produced eggs and</a:t>
            </a:r>
          </a:p>
          <a:p>
            <a:pPr algn="l"/>
            <a:r>
              <a:rPr lang="en-US" sz="1200" dirty="0"/>
              <a:t>preventive measures to reduce contamination. </a:t>
            </a:r>
            <a:r>
              <a:rPr lang="fr-BE" sz="1200" dirty="0"/>
              <a:t>Science of the total </a:t>
            </a:r>
            <a:r>
              <a:rPr lang="fr-BE" sz="1200" dirty="0" err="1"/>
              <a:t>Environment</a:t>
            </a:r>
            <a:r>
              <a:rPr lang="fr-BE" sz="1200" dirty="0"/>
              <a:t> Vol.407 (2009) 4438-4446</a:t>
            </a:r>
          </a:p>
          <a:p>
            <a:endParaRPr lang="fr-FR" sz="3200" dirty="0"/>
          </a:p>
        </p:txBody>
      </p:sp>
    </p:spTree>
    <p:extLst>
      <p:ext uri="{BB962C8B-B14F-4D97-AF65-F5344CB8AC3E}">
        <p14:creationId xmlns:p14="http://schemas.microsoft.com/office/powerpoint/2010/main" val="17963836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7427168" cy="1143000"/>
          </a:xfrm>
        </p:spPr>
        <p:txBody>
          <a:bodyPr>
            <a:normAutofit/>
          </a:bodyPr>
          <a:lstStyle/>
          <a:p>
            <a:r>
              <a:rPr lang="fr-BE" dirty="0"/>
              <a:t>Quels étaient les objectifs ?</a:t>
            </a:r>
          </a:p>
        </p:txBody>
      </p:sp>
      <p:sp>
        <p:nvSpPr>
          <p:cNvPr id="3" name="Espace réservé du contenu 2"/>
          <p:cNvSpPr>
            <a:spLocks noGrp="1"/>
          </p:cNvSpPr>
          <p:nvPr>
            <p:ph idx="1"/>
          </p:nvPr>
        </p:nvSpPr>
        <p:spPr>
          <a:xfrm>
            <a:off x="1981200" y="1692276"/>
            <a:ext cx="8219256" cy="3968972"/>
          </a:xfrm>
        </p:spPr>
        <p:txBody>
          <a:bodyPr>
            <a:normAutofit fontScale="77500" lnSpcReduction="20000"/>
          </a:bodyPr>
          <a:lstStyle/>
          <a:p>
            <a:pPr marL="0" indent="0" algn="just">
              <a:buNone/>
            </a:pPr>
            <a:r>
              <a:rPr lang="fr-BE" sz="3600" dirty="0"/>
              <a:t>Objectif 1 : Analyser les dioxines, PCB et métaux dans des échantillons qui témoignent de l’exposition récente (1 an) avec large distribution spatiale des points d’échantillonnage</a:t>
            </a:r>
          </a:p>
          <a:p>
            <a:pPr marL="0" indent="0" algn="just">
              <a:buNone/>
            </a:pPr>
            <a:endParaRPr lang="fr-BE" sz="3600" dirty="0"/>
          </a:p>
          <a:p>
            <a:pPr marL="0" indent="0" algn="just">
              <a:buNone/>
            </a:pPr>
            <a:r>
              <a:rPr lang="fr-BE" sz="3600" dirty="0"/>
              <a:t>Objectif 2 : Choisir une méthode qui permette d’évaluer le risque sanitaire</a:t>
            </a:r>
          </a:p>
          <a:p>
            <a:pPr marL="0" indent="0" algn="just">
              <a:buNone/>
            </a:pPr>
            <a:endParaRPr lang="fr-BE" sz="3600" dirty="0"/>
          </a:p>
          <a:p>
            <a:pPr marL="0" indent="0" algn="just">
              <a:buNone/>
            </a:pPr>
            <a:r>
              <a:rPr lang="fr-BE" sz="3600" dirty="0"/>
              <a:t>Objectif 3 : Favoriser la participation citoyenne dans le projet</a:t>
            </a:r>
          </a:p>
          <a:p>
            <a:pPr marL="0" indent="0">
              <a:buNone/>
            </a:pPr>
            <a:endParaRPr lang="fr-BE" sz="3000" dirty="0"/>
          </a:p>
        </p:txBody>
      </p:sp>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l="-3" t="6604" r="3" b="78127"/>
          <a:stretch/>
        </p:blipFill>
        <p:spPr>
          <a:xfrm>
            <a:off x="1553926" y="5921896"/>
            <a:ext cx="9157081" cy="936104"/>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8368" y="0"/>
            <a:ext cx="1332944" cy="1332944"/>
          </a:xfrm>
          <a:prstGeom prst="rect">
            <a:avLst/>
          </a:prstGeom>
        </p:spPr>
      </p:pic>
    </p:spTree>
    <p:extLst>
      <p:ext uri="{BB962C8B-B14F-4D97-AF65-F5344CB8AC3E}">
        <p14:creationId xmlns:p14="http://schemas.microsoft.com/office/powerpoint/2010/main" val="28859853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7427168" cy="1143000"/>
          </a:xfrm>
        </p:spPr>
        <p:txBody>
          <a:bodyPr>
            <a:normAutofit fontScale="90000"/>
          </a:bodyPr>
          <a:lstStyle/>
          <a:p>
            <a:r>
              <a:rPr lang="fr-BE" dirty="0"/>
              <a:t>A quelles questions répond-on ?</a:t>
            </a:r>
          </a:p>
        </p:txBody>
      </p:sp>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l="-3" t="6604" r="3" b="78127"/>
          <a:stretch/>
        </p:blipFill>
        <p:spPr>
          <a:xfrm>
            <a:off x="1553926" y="5921896"/>
            <a:ext cx="9157081" cy="936104"/>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8368" y="0"/>
            <a:ext cx="1332944" cy="1332944"/>
          </a:xfrm>
          <a:prstGeom prst="rect">
            <a:avLst/>
          </a:prstGeom>
        </p:spPr>
      </p:pic>
      <p:sp>
        <p:nvSpPr>
          <p:cNvPr id="9" name="Espace réservé du contenu 8">
            <a:extLst>
              <a:ext uri="{FF2B5EF4-FFF2-40B4-BE49-F238E27FC236}">
                <a16:creationId xmlns:a16="http://schemas.microsoft.com/office/drawing/2014/main" xmlns="" id="{CB44ADFF-C89B-4A72-AC2F-523950366208}"/>
              </a:ext>
            </a:extLst>
          </p:cNvPr>
          <p:cNvSpPr>
            <a:spLocks noGrp="1"/>
          </p:cNvSpPr>
          <p:nvPr>
            <p:ph idx="1"/>
          </p:nvPr>
        </p:nvSpPr>
        <p:spPr>
          <a:xfrm>
            <a:off x="1553926" y="1480627"/>
            <a:ext cx="9157081" cy="4525963"/>
          </a:xfrm>
        </p:spPr>
        <p:txBody>
          <a:bodyPr>
            <a:normAutofit/>
          </a:bodyPr>
          <a:lstStyle/>
          <a:p>
            <a:r>
              <a:rPr lang="fr-BE" sz="2400" dirty="0"/>
              <a:t>L’étude des </a:t>
            </a:r>
            <a:r>
              <a:rPr lang="fr-BE" sz="2400" b="1" dirty="0"/>
              <a:t>mousses</a:t>
            </a:r>
            <a:r>
              <a:rPr lang="fr-BE" sz="2400" dirty="0"/>
              <a:t> récoltées (12) dans les jardins répond à la question : les dépôts atmosphériques récents sont-ils contaminés en PCB, dioxines et métaux ? Y a-t-il un lien à la proximité du broyeur et de la cimenterie ? </a:t>
            </a:r>
          </a:p>
          <a:p>
            <a:r>
              <a:rPr lang="fr-BE" sz="2400" dirty="0"/>
              <a:t>L’étude des </a:t>
            </a:r>
            <a:r>
              <a:rPr lang="fr-BE" sz="2400" b="1" dirty="0"/>
              <a:t>choux</a:t>
            </a:r>
            <a:r>
              <a:rPr lang="fr-BE" sz="2400" dirty="0"/>
              <a:t> installés pendant 8 semaines (5) chez les riverains répondra à la question : les légumes feuilles sont-ils contaminés en PCB et dioxines par les dépôts atmosphériques ?</a:t>
            </a:r>
          </a:p>
          <a:p>
            <a:pPr marL="0" indent="0">
              <a:buNone/>
            </a:pPr>
            <a:r>
              <a:rPr lang="fr-BE" sz="2400" dirty="0"/>
              <a:t>	</a:t>
            </a:r>
            <a:r>
              <a:rPr lang="fr-BE" sz="2400" dirty="0">
                <a:solidFill>
                  <a:srgbClr val="FF0000"/>
                </a:solidFill>
              </a:rPr>
              <a:t>&gt; étude encore en cours</a:t>
            </a:r>
          </a:p>
          <a:p>
            <a:r>
              <a:rPr lang="fr-BE" sz="2400" dirty="0"/>
              <a:t>L’étude des </a:t>
            </a:r>
            <a:r>
              <a:rPr lang="fr-BE" sz="2400" b="1" dirty="0"/>
              <a:t>œufs</a:t>
            </a:r>
            <a:r>
              <a:rPr lang="fr-BE" sz="2400" dirty="0"/>
              <a:t> récoltés (9) chez les riverains répond à la question : Les œufs sont-ils contaminés en PCB et dioxines ? Y a-t-il un lien aux dépôts récents ou à la proximité du broyeur ?</a:t>
            </a:r>
          </a:p>
        </p:txBody>
      </p:sp>
    </p:spTree>
    <p:extLst>
      <p:ext uri="{BB962C8B-B14F-4D97-AF65-F5344CB8AC3E}">
        <p14:creationId xmlns:p14="http://schemas.microsoft.com/office/powerpoint/2010/main" val="676401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a:t>Participation active </a:t>
            </a:r>
            <a:br>
              <a:rPr lang="fr-BE" dirty="0"/>
            </a:br>
            <a:r>
              <a:rPr lang="fr-BE" dirty="0"/>
              <a:t>Nombreux riverains volontaires</a:t>
            </a:r>
          </a:p>
        </p:txBody>
      </p:sp>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l="-3" t="6604" r="3" b="78127"/>
          <a:stretch/>
        </p:blipFill>
        <p:spPr>
          <a:xfrm>
            <a:off x="1553926" y="5921896"/>
            <a:ext cx="9157081" cy="936104"/>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8368" y="0"/>
            <a:ext cx="1332944" cy="1332944"/>
          </a:xfrm>
          <a:prstGeom prst="rect">
            <a:avLst/>
          </a:prstGeom>
        </p:spPr>
      </p:pic>
      <p:sp>
        <p:nvSpPr>
          <p:cNvPr id="7" name="Espace réservé du contenu 6">
            <a:extLst>
              <a:ext uri="{FF2B5EF4-FFF2-40B4-BE49-F238E27FC236}">
                <a16:creationId xmlns:a16="http://schemas.microsoft.com/office/drawing/2014/main" xmlns="" id="{ADFBFF8E-E817-4E1A-AD74-75CA95CCE506}"/>
              </a:ext>
            </a:extLst>
          </p:cNvPr>
          <p:cNvSpPr>
            <a:spLocks noGrp="1"/>
          </p:cNvSpPr>
          <p:nvPr>
            <p:ph idx="1"/>
          </p:nvPr>
        </p:nvSpPr>
        <p:spPr/>
        <p:txBody>
          <a:bodyPr>
            <a:normAutofit/>
          </a:bodyPr>
          <a:lstStyle/>
          <a:p>
            <a:pPr algn="l"/>
            <a:r>
              <a:rPr lang="fr-FR" sz="2400" dirty="0">
                <a:solidFill>
                  <a:srgbClr val="000000"/>
                </a:solidFill>
                <a:latin typeface="CBEHNC+Arial"/>
              </a:rPr>
              <a:t>45 personnes se sont manifestées comme volontaires</a:t>
            </a:r>
          </a:p>
          <a:p>
            <a:pPr algn="l"/>
            <a:r>
              <a:rPr lang="fr-FR" sz="2400" dirty="0">
                <a:solidFill>
                  <a:srgbClr val="000000"/>
                </a:solidFill>
                <a:latin typeface="CBEHNC+Arial"/>
              </a:rPr>
              <a:t>Un repérage a été organisé le 4 juillet chez 34 d’entre eux qui se sont rendus disponibles (présence de mousses, respect des conditions de la norme)</a:t>
            </a:r>
          </a:p>
          <a:p>
            <a:pPr algn="l"/>
            <a:r>
              <a:rPr lang="fr-FR" sz="2400" dirty="0">
                <a:solidFill>
                  <a:srgbClr val="000000"/>
                </a:solidFill>
                <a:latin typeface="CBEHNC+Arial"/>
              </a:rPr>
              <a:t>12 personnes ont consacré 1 ou 2 journées entières pour suivre le processus d’échantillonnage et de préparation des échantillons de mousses (tri, sélection des 2 cm supérieurs de chaque brin de mousse) les 11 et 12 juillet</a:t>
            </a:r>
          </a:p>
          <a:p>
            <a:pPr algn="l"/>
            <a:r>
              <a:rPr lang="fr-FR" sz="2400" dirty="0">
                <a:solidFill>
                  <a:srgbClr val="000000"/>
                </a:solidFill>
                <a:latin typeface="CBEHNC+Arial"/>
              </a:rPr>
              <a:t>5 personnes hébergent une station « choux », ils en prennent soin pendant 8 semaines (du 7 août au 6 octobre)</a:t>
            </a:r>
          </a:p>
          <a:p>
            <a:pPr algn="l"/>
            <a:r>
              <a:rPr lang="fr-FR" sz="2400" dirty="0">
                <a:solidFill>
                  <a:srgbClr val="000000"/>
                </a:solidFill>
                <a:latin typeface="CBEHNC+Arial"/>
              </a:rPr>
              <a:t>28 personnes se sont inscrites pour analyser et comprendre les résultats (24 septembre)</a:t>
            </a:r>
          </a:p>
        </p:txBody>
      </p:sp>
    </p:spTree>
    <p:extLst>
      <p:ext uri="{BB962C8B-B14F-4D97-AF65-F5344CB8AC3E}">
        <p14:creationId xmlns:p14="http://schemas.microsoft.com/office/powerpoint/2010/main" val="3005572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a:t>Qu’avons-nous mesuré ?</a:t>
            </a:r>
            <a:br>
              <a:rPr lang="fr-BE" dirty="0"/>
            </a:br>
            <a:r>
              <a:rPr lang="fr-BE" dirty="0"/>
              <a:t>définitions</a:t>
            </a:r>
          </a:p>
        </p:txBody>
      </p:sp>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l="-3" t="6604" r="3" b="78127"/>
          <a:stretch/>
        </p:blipFill>
        <p:spPr>
          <a:xfrm>
            <a:off x="1553926" y="5921896"/>
            <a:ext cx="9157081" cy="936104"/>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8368" y="0"/>
            <a:ext cx="1332944" cy="1332944"/>
          </a:xfrm>
          <a:prstGeom prst="rect">
            <a:avLst/>
          </a:prstGeom>
        </p:spPr>
      </p:pic>
      <p:sp>
        <p:nvSpPr>
          <p:cNvPr id="7" name="Espace réservé du contenu 6">
            <a:extLst>
              <a:ext uri="{FF2B5EF4-FFF2-40B4-BE49-F238E27FC236}">
                <a16:creationId xmlns:a16="http://schemas.microsoft.com/office/drawing/2014/main" xmlns="" id="{ADFBFF8E-E817-4E1A-AD74-75CA95CCE506}"/>
              </a:ext>
            </a:extLst>
          </p:cNvPr>
          <p:cNvSpPr>
            <a:spLocks noGrp="1"/>
          </p:cNvSpPr>
          <p:nvPr>
            <p:ph idx="1"/>
          </p:nvPr>
        </p:nvSpPr>
        <p:spPr/>
        <p:txBody>
          <a:bodyPr>
            <a:normAutofit/>
          </a:bodyPr>
          <a:lstStyle/>
          <a:p>
            <a:r>
              <a:rPr lang="fr-BE" sz="2400" b="1" dirty="0"/>
              <a:t>Dioxines</a:t>
            </a:r>
            <a:r>
              <a:rPr lang="fr-BE" sz="2400" dirty="0"/>
              <a:t> = </a:t>
            </a:r>
            <a:r>
              <a:rPr lang="fr-BE" sz="2400" dirty="0">
                <a:solidFill>
                  <a:srgbClr val="000000"/>
                </a:solidFill>
                <a:latin typeface="CBEHNC+Arial"/>
              </a:rPr>
              <a:t>poly </a:t>
            </a:r>
            <a:r>
              <a:rPr lang="fr-BE" sz="2400" dirty="0" err="1">
                <a:solidFill>
                  <a:srgbClr val="000000"/>
                </a:solidFill>
                <a:latin typeface="CBEHNC+Arial"/>
              </a:rPr>
              <a:t>chloro</a:t>
            </a:r>
            <a:r>
              <a:rPr lang="fr-BE" sz="2400" dirty="0">
                <a:solidFill>
                  <a:srgbClr val="000000"/>
                </a:solidFill>
                <a:latin typeface="CBEHNC+Arial"/>
              </a:rPr>
              <a:t> </a:t>
            </a:r>
            <a:r>
              <a:rPr lang="fr-BE" sz="2400" dirty="0" err="1">
                <a:solidFill>
                  <a:srgbClr val="000000"/>
                </a:solidFill>
                <a:latin typeface="CBEHNC+Arial"/>
              </a:rPr>
              <a:t>dibenzo</a:t>
            </a:r>
            <a:r>
              <a:rPr lang="fr-BE" sz="2400" dirty="0">
                <a:solidFill>
                  <a:srgbClr val="000000"/>
                </a:solidFill>
                <a:latin typeface="CBEHNC+Arial"/>
              </a:rPr>
              <a:t> dioxines (PCDD) + poly </a:t>
            </a:r>
            <a:r>
              <a:rPr lang="fr-BE" sz="2400" dirty="0" err="1">
                <a:solidFill>
                  <a:srgbClr val="000000"/>
                </a:solidFill>
                <a:latin typeface="CBEHNC+Arial"/>
              </a:rPr>
              <a:t>chloro</a:t>
            </a:r>
            <a:r>
              <a:rPr lang="fr-BE" sz="2400" dirty="0">
                <a:solidFill>
                  <a:srgbClr val="000000"/>
                </a:solidFill>
                <a:latin typeface="CBEHNC+Arial"/>
              </a:rPr>
              <a:t> </a:t>
            </a:r>
            <a:r>
              <a:rPr lang="fr-BE" sz="2400" dirty="0" err="1">
                <a:solidFill>
                  <a:srgbClr val="000000"/>
                </a:solidFill>
                <a:latin typeface="CBEHNC+Arial"/>
              </a:rPr>
              <a:t>dibenzo</a:t>
            </a:r>
            <a:r>
              <a:rPr lang="fr-BE" sz="2400" dirty="0">
                <a:solidFill>
                  <a:srgbClr val="000000"/>
                </a:solidFill>
                <a:latin typeface="CBEHNC+Arial"/>
              </a:rPr>
              <a:t> furanes (PCDF) = </a:t>
            </a:r>
            <a:r>
              <a:rPr lang="fr-BE" sz="2400" b="1" dirty="0">
                <a:solidFill>
                  <a:srgbClr val="000000"/>
                </a:solidFill>
                <a:latin typeface="CBEHNC+Arial"/>
              </a:rPr>
              <a:t>PCDD/F</a:t>
            </a:r>
          </a:p>
          <a:p>
            <a:pPr algn="l"/>
            <a:endParaRPr lang="fr-BE" sz="2400" dirty="0">
              <a:solidFill>
                <a:srgbClr val="000000"/>
              </a:solidFill>
              <a:latin typeface="CBEHNC+Arial"/>
            </a:endParaRPr>
          </a:p>
          <a:p>
            <a:pPr algn="l"/>
            <a:r>
              <a:rPr lang="fr-BE" sz="2400" b="1" dirty="0">
                <a:solidFill>
                  <a:srgbClr val="000000"/>
                </a:solidFill>
                <a:latin typeface="CBEHNC+Arial"/>
              </a:rPr>
              <a:t>PCB</a:t>
            </a:r>
            <a:r>
              <a:rPr lang="fr-BE" sz="2400" dirty="0">
                <a:solidFill>
                  <a:srgbClr val="000000"/>
                </a:solidFill>
                <a:latin typeface="CBEHNC+Arial"/>
              </a:rPr>
              <a:t> = poly </a:t>
            </a:r>
            <a:r>
              <a:rPr lang="fr-BE" sz="2400" dirty="0" err="1">
                <a:solidFill>
                  <a:srgbClr val="000000"/>
                </a:solidFill>
                <a:latin typeface="CBEHNC+Arial"/>
              </a:rPr>
              <a:t>chloro</a:t>
            </a:r>
            <a:r>
              <a:rPr lang="fr-BE" sz="2400" dirty="0">
                <a:solidFill>
                  <a:srgbClr val="000000"/>
                </a:solidFill>
                <a:latin typeface="CBEHNC+Arial"/>
              </a:rPr>
              <a:t> </a:t>
            </a:r>
            <a:r>
              <a:rPr lang="fr-BE" sz="2400" dirty="0" err="1">
                <a:solidFill>
                  <a:srgbClr val="000000"/>
                </a:solidFill>
                <a:latin typeface="CBEHNC+Arial"/>
              </a:rPr>
              <a:t>biphényles</a:t>
            </a:r>
            <a:endParaRPr lang="fr-BE" sz="2400" dirty="0">
              <a:solidFill>
                <a:srgbClr val="000000"/>
              </a:solidFill>
              <a:latin typeface="CBEHNC+Arial"/>
            </a:endParaRPr>
          </a:p>
          <a:p>
            <a:pPr marL="0" indent="0">
              <a:buNone/>
            </a:pPr>
            <a:endParaRPr lang="fr-FR" sz="2400" dirty="0">
              <a:solidFill>
                <a:srgbClr val="000000"/>
              </a:solidFill>
              <a:latin typeface="CBEHNC+Arial"/>
            </a:endParaRPr>
          </a:p>
          <a:p>
            <a:pPr algn="l"/>
            <a:r>
              <a:rPr lang="fr-FR" sz="2400" b="1" dirty="0">
                <a:solidFill>
                  <a:srgbClr val="000000"/>
                </a:solidFill>
                <a:latin typeface="CBEHNC+Arial"/>
              </a:rPr>
              <a:t>PCB-dl</a:t>
            </a:r>
            <a:r>
              <a:rPr lang="fr-FR" sz="2400" dirty="0">
                <a:solidFill>
                  <a:srgbClr val="000000"/>
                </a:solidFill>
                <a:latin typeface="CBEHNC+Arial"/>
              </a:rPr>
              <a:t> = PCB « </a:t>
            </a:r>
            <a:r>
              <a:rPr lang="fr-FR" sz="2400" dirty="0" err="1">
                <a:solidFill>
                  <a:srgbClr val="000000"/>
                </a:solidFill>
                <a:latin typeface="CBEHNC+Arial"/>
              </a:rPr>
              <a:t>dioxin</a:t>
            </a:r>
            <a:r>
              <a:rPr lang="fr-FR" sz="2400" dirty="0">
                <a:solidFill>
                  <a:srgbClr val="000000"/>
                </a:solidFill>
                <a:latin typeface="CBEHNC+Arial"/>
              </a:rPr>
              <a:t>-like » : groupe de 12 PCB dont les effets sur la santé sont identiques à ceux des dioxines</a:t>
            </a:r>
          </a:p>
          <a:p>
            <a:pPr algn="l"/>
            <a:endParaRPr lang="fr-FR" sz="2400" dirty="0">
              <a:solidFill>
                <a:srgbClr val="000000"/>
              </a:solidFill>
              <a:latin typeface="CBEHNC+Arial"/>
            </a:endParaRPr>
          </a:p>
          <a:p>
            <a:pPr marL="0" indent="0" algn="l">
              <a:buNone/>
            </a:pPr>
            <a:r>
              <a:rPr lang="fr-FR" sz="2400" dirty="0">
                <a:solidFill>
                  <a:srgbClr val="000000"/>
                </a:solidFill>
                <a:latin typeface="CBEHNC+Arial"/>
              </a:rPr>
              <a:t>Dans les mousses uniquement :</a:t>
            </a:r>
          </a:p>
          <a:p>
            <a:pPr algn="l"/>
            <a:r>
              <a:rPr lang="fr-FR" sz="2400" b="1" dirty="0">
                <a:solidFill>
                  <a:srgbClr val="000000"/>
                </a:solidFill>
                <a:latin typeface="CBEHNC+Arial"/>
              </a:rPr>
              <a:t>Métaux</a:t>
            </a:r>
            <a:r>
              <a:rPr lang="fr-FR" sz="2400" dirty="0">
                <a:solidFill>
                  <a:srgbClr val="000000"/>
                </a:solidFill>
                <a:latin typeface="CBEHNC+Arial"/>
              </a:rPr>
              <a:t> : Hg, Cr, Ni, Cu, Zn, As, Cd, Pb</a:t>
            </a:r>
          </a:p>
        </p:txBody>
      </p:sp>
    </p:spTree>
    <p:extLst>
      <p:ext uri="{BB962C8B-B14F-4D97-AF65-F5344CB8AC3E}">
        <p14:creationId xmlns:p14="http://schemas.microsoft.com/office/powerpoint/2010/main" val="13597961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9CF824A-1321-4B03-9186-82CC80DB28C2}"/>
              </a:ext>
            </a:extLst>
          </p:cNvPr>
          <p:cNvSpPr txBox="1">
            <a:spLocks/>
          </p:cNvSpPr>
          <p:nvPr/>
        </p:nvSpPr>
        <p:spPr>
          <a:xfrm>
            <a:off x="1981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dirty="0"/>
              <a:t>Critères d’interprétation </a:t>
            </a:r>
          </a:p>
          <a:p>
            <a:r>
              <a:rPr lang="fr-BE" dirty="0"/>
              <a:t>des résultats</a:t>
            </a:r>
          </a:p>
        </p:txBody>
      </p:sp>
      <p:pic>
        <p:nvPicPr>
          <p:cNvPr id="4" name="Image 3">
            <a:extLst>
              <a:ext uri="{FF2B5EF4-FFF2-40B4-BE49-F238E27FC236}">
                <a16:creationId xmlns:a16="http://schemas.microsoft.com/office/drawing/2014/main" xmlns="" id="{0C1EDE9F-FE45-42F3-B7A9-F9E8B0F7575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 t="6604" r="3" b="78127"/>
          <a:stretch/>
        </p:blipFill>
        <p:spPr>
          <a:xfrm>
            <a:off x="1553926" y="5921896"/>
            <a:ext cx="9157081" cy="936104"/>
          </a:xfrm>
          <a:prstGeom prst="rect">
            <a:avLst/>
          </a:prstGeom>
        </p:spPr>
      </p:pic>
      <p:pic>
        <p:nvPicPr>
          <p:cNvPr id="6" name="Image 5">
            <a:extLst>
              <a:ext uri="{FF2B5EF4-FFF2-40B4-BE49-F238E27FC236}">
                <a16:creationId xmlns:a16="http://schemas.microsoft.com/office/drawing/2014/main" xmlns="" id="{F67EDC02-A38E-4770-88B4-9AD007D3B9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8368" y="0"/>
            <a:ext cx="1332944" cy="1332944"/>
          </a:xfrm>
          <a:prstGeom prst="rect">
            <a:avLst/>
          </a:prstGeom>
        </p:spPr>
      </p:pic>
      <p:sp>
        <p:nvSpPr>
          <p:cNvPr id="7" name="Ellipse 6">
            <a:extLst>
              <a:ext uri="{FF2B5EF4-FFF2-40B4-BE49-F238E27FC236}">
                <a16:creationId xmlns:a16="http://schemas.microsoft.com/office/drawing/2014/main" xmlns="" id="{23FB1295-841D-4EE3-A2D4-97FE26D2BAB4}"/>
              </a:ext>
            </a:extLst>
          </p:cNvPr>
          <p:cNvSpPr/>
          <p:nvPr/>
        </p:nvSpPr>
        <p:spPr>
          <a:xfrm>
            <a:off x="3431704" y="1752830"/>
            <a:ext cx="360040" cy="36004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Ellipse 8">
            <a:extLst>
              <a:ext uri="{FF2B5EF4-FFF2-40B4-BE49-F238E27FC236}">
                <a16:creationId xmlns:a16="http://schemas.microsoft.com/office/drawing/2014/main" xmlns="" id="{537B79EB-583A-4A5D-8A2F-7DA206266C55}"/>
              </a:ext>
            </a:extLst>
          </p:cNvPr>
          <p:cNvSpPr/>
          <p:nvPr/>
        </p:nvSpPr>
        <p:spPr>
          <a:xfrm>
            <a:off x="3431704" y="2988122"/>
            <a:ext cx="360040" cy="36004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Ellipse 10">
            <a:extLst>
              <a:ext uri="{FF2B5EF4-FFF2-40B4-BE49-F238E27FC236}">
                <a16:creationId xmlns:a16="http://schemas.microsoft.com/office/drawing/2014/main" xmlns="" id="{941D91FC-7076-45F7-8527-995AB34D78B8}"/>
              </a:ext>
            </a:extLst>
          </p:cNvPr>
          <p:cNvSpPr/>
          <p:nvPr/>
        </p:nvSpPr>
        <p:spPr>
          <a:xfrm>
            <a:off x="3431704" y="4581128"/>
            <a:ext cx="360040" cy="360040"/>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Espace réservé du contenu 6">
            <a:extLst>
              <a:ext uri="{FF2B5EF4-FFF2-40B4-BE49-F238E27FC236}">
                <a16:creationId xmlns:a16="http://schemas.microsoft.com/office/drawing/2014/main" xmlns="" id="{7A5D4FD4-DA49-42B2-8283-858A5107BC81}"/>
              </a:ext>
            </a:extLst>
          </p:cNvPr>
          <p:cNvSpPr txBox="1">
            <a:spLocks/>
          </p:cNvSpPr>
          <p:nvPr/>
        </p:nvSpPr>
        <p:spPr>
          <a:xfrm>
            <a:off x="3863752" y="1692276"/>
            <a:ext cx="5881684" cy="414492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BE" sz="2400" dirty="0"/>
              <a:t>norme dépassée ou valeur supérieure à la référence de constat d’impact</a:t>
            </a:r>
          </a:p>
          <a:p>
            <a:pPr algn="just"/>
            <a:endParaRPr lang="fr-BE" sz="2400" dirty="0"/>
          </a:p>
          <a:p>
            <a:pPr algn="just"/>
            <a:r>
              <a:rPr lang="fr-BE" sz="2400" dirty="0"/>
              <a:t>Valeur supérieure au témoin mais inférieure à la référence de constat d’impact</a:t>
            </a:r>
          </a:p>
          <a:p>
            <a:pPr algn="just"/>
            <a:endParaRPr lang="fr-BE" sz="2400" dirty="0"/>
          </a:p>
          <a:p>
            <a:pPr algn="just"/>
            <a:r>
              <a:rPr lang="fr-BE" sz="2400" dirty="0"/>
              <a:t>Norme respectée ou comparable à la valeur naturelle attendue</a:t>
            </a:r>
          </a:p>
        </p:txBody>
      </p:sp>
    </p:spTree>
    <p:extLst>
      <p:ext uri="{BB962C8B-B14F-4D97-AF65-F5344CB8AC3E}">
        <p14:creationId xmlns:p14="http://schemas.microsoft.com/office/powerpoint/2010/main" val="39307349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xmlns="" id="{851F11C1-2539-408D-ADBD-301568499577}"/>
              </a:ext>
            </a:extLst>
          </p:cNvPr>
          <p:cNvGrpSpPr/>
          <p:nvPr/>
        </p:nvGrpSpPr>
        <p:grpSpPr>
          <a:xfrm>
            <a:off x="1533896" y="165501"/>
            <a:ext cx="9144000" cy="6473305"/>
            <a:chOff x="9896" y="165500"/>
            <a:chExt cx="9144000" cy="6473305"/>
          </a:xfrm>
        </p:grpSpPr>
        <p:pic>
          <p:nvPicPr>
            <p:cNvPr id="4" name="Image 3">
              <a:extLst>
                <a:ext uri="{FF2B5EF4-FFF2-40B4-BE49-F238E27FC236}">
                  <a16:creationId xmlns:a16="http://schemas.microsoft.com/office/drawing/2014/main" xmlns="" id="{FD2CF9B8-DBEA-4807-B89B-6BBCBF8436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6" y="165500"/>
              <a:ext cx="9144000" cy="6473305"/>
            </a:xfrm>
            <a:prstGeom prst="rect">
              <a:avLst/>
            </a:prstGeom>
          </p:spPr>
        </p:pic>
        <p:sp>
          <p:nvSpPr>
            <p:cNvPr id="5" name="Titre 1">
              <a:extLst>
                <a:ext uri="{FF2B5EF4-FFF2-40B4-BE49-F238E27FC236}">
                  <a16:creationId xmlns:a16="http://schemas.microsoft.com/office/drawing/2014/main" xmlns="" id="{2946AF4E-F077-4920-9760-246A38B9D975}"/>
                </a:ext>
              </a:extLst>
            </p:cNvPr>
            <p:cNvSpPr txBox="1">
              <a:spLocks/>
            </p:cNvSpPr>
            <p:nvPr/>
          </p:nvSpPr>
          <p:spPr>
            <a:xfrm>
              <a:off x="6588224" y="194416"/>
              <a:ext cx="2553050" cy="706090"/>
            </a:xfrm>
            <a:prstGeom prst="rect">
              <a:avLst/>
            </a:prstGeom>
            <a:solidFill>
              <a:schemeClr val="bg1"/>
            </a:solidFill>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dirty="0"/>
                <a:t>Mousses</a:t>
              </a:r>
            </a:p>
          </p:txBody>
        </p:sp>
        <p:sp>
          <p:nvSpPr>
            <p:cNvPr id="7" name="Bulle narrative : rectangle 6">
              <a:extLst>
                <a:ext uri="{FF2B5EF4-FFF2-40B4-BE49-F238E27FC236}">
                  <a16:creationId xmlns:a16="http://schemas.microsoft.com/office/drawing/2014/main" xmlns="" id="{E7042ED8-F872-47C8-A273-7BE2F8F9AE4F}"/>
                </a:ext>
              </a:extLst>
            </p:cNvPr>
            <p:cNvSpPr/>
            <p:nvPr/>
          </p:nvSpPr>
          <p:spPr>
            <a:xfrm>
              <a:off x="225035" y="1566887"/>
              <a:ext cx="792088" cy="584278"/>
            </a:xfrm>
            <a:prstGeom prst="wedgeRectCallout">
              <a:avLst>
                <a:gd name="adj1" fmla="val 110052"/>
                <a:gd name="adj2" fmla="val -680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36000" bIns="36000" rtlCol="0" anchor="t" anchorCtr="0"/>
            <a:lstStyle/>
            <a:p>
              <a:r>
                <a:rPr lang="fr-BE" sz="1200" dirty="0">
                  <a:solidFill>
                    <a:schemeClr val="tx1"/>
                  </a:solidFill>
                </a:rPr>
                <a:t>PCDD/F</a:t>
              </a:r>
            </a:p>
            <a:p>
              <a:r>
                <a:rPr lang="fr-BE" sz="1200" dirty="0">
                  <a:solidFill>
                    <a:schemeClr val="tx1"/>
                  </a:solidFill>
                </a:rPr>
                <a:t>PCB-dl</a:t>
              </a:r>
            </a:p>
            <a:p>
              <a:r>
                <a:rPr lang="fr-BE" sz="1200" dirty="0">
                  <a:solidFill>
                    <a:schemeClr val="tx1"/>
                  </a:solidFill>
                </a:rPr>
                <a:t>PCB</a:t>
              </a:r>
            </a:p>
          </p:txBody>
        </p:sp>
        <p:sp>
          <p:nvSpPr>
            <p:cNvPr id="11" name="Bulle narrative : rectangle 10">
              <a:extLst>
                <a:ext uri="{FF2B5EF4-FFF2-40B4-BE49-F238E27FC236}">
                  <a16:creationId xmlns:a16="http://schemas.microsoft.com/office/drawing/2014/main" xmlns="" id="{D898F781-7582-456B-AF3F-2C1CE3C8D62E}"/>
                </a:ext>
              </a:extLst>
            </p:cNvPr>
            <p:cNvSpPr/>
            <p:nvPr/>
          </p:nvSpPr>
          <p:spPr>
            <a:xfrm>
              <a:off x="224646" y="3047234"/>
              <a:ext cx="792088" cy="584278"/>
            </a:xfrm>
            <a:prstGeom prst="wedgeRectCallout">
              <a:avLst>
                <a:gd name="adj1" fmla="val 43526"/>
                <a:gd name="adj2" fmla="val -919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36000" bIns="36000" rtlCol="0" anchor="t" anchorCtr="0"/>
            <a:lstStyle/>
            <a:p>
              <a:r>
                <a:rPr lang="fr-BE" sz="1200" dirty="0">
                  <a:solidFill>
                    <a:schemeClr val="tx1"/>
                  </a:solidFill>
                </a:rPr>
                <a:t>PCDD/F</a:t>
              </a:r>
            </a:p>
            <a:p>
              <a:r>
                <a:rPr lang="fr-BE" sz="1200" dirty="0">
                  <a:solidFill>
                    <a:schemeClr val="tx1"/>
                  </a:solidFill>
                </a:rPr>
                <a:t>PCB-dl</a:t>
              </a:r>
            </a:p>
            <a:p>
              <a:r>
                <a:rPr lang="fr-BE" sz="1200" dirty="0">
                  <a:solidFill>
                    <a:schemeClr val="tx1"/>
                  </a:solidFill>
                </a:rPr>
                <a:t>PCB</a:t>
              </a:r>
            </a:p>
          </p:txBody>
        </p:sp>
        <p:sp>
          <p:nvSpPr>
            <p:cNvPr id="13" name="Bulle narrative : rectangle 12">
              <a:extLst>
                <a:ext uri="{FF2B5EF4-FFF2-40B4-BE49-F238E27FC236}">
                  <a16:creationId xmlns:a16="http://schemas.microsoft.com/office/drawing/2014/main" xmlns="" id="{8C3AFFFD-0232-4C32-9275-09126B4F84FA}"/>
                </a:ext>
              </a:extLst>
            </p:cNvPr>
            <p:cNvSpPr/>
            <p:nvPr/>
          </p:nvSpPr>
          <p:spPr>
            <a:xfrm>
              <a:off x="1689264" y="1851634"/>
              <a:ext cx="792088" cy="584278"/>
            </a:xfrm>
            <a:prstGeom prst="wedgeRectCallout">
              <a:avLst>
                <a:gd name="adj1" fmla="val 89507"/>
                <a:gd name="adj2" fmla="val -4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36000" bIns="36000" rtlCol="0" anchor="t" anchorCtr="0"/>
            <a:lstStyle/>
            <a:p>
              <a:r>
                <a:rPr lang="fr-BE" sz="1200" dirty="0">
                  <a:solidFill>
                    <a:schemeClr val="tx1"/>
                  </a:solidFill>
                </a:rPr>
                <a:t>PCDD/F</a:t>
              </a:r>
            </a:p>
            <a:p>
              <a:r>
                <a:rPr lang="fr-BE" sz="1200" dirty="0">
                  <a:solidFill>
                    <a:schemeClr val="tx1"/>
                  </a:solidFill>
                </a:rPr>
                <a:t>PCB-dl</a:t>
              </a:r>
            </a:p>
            <a:p>
              <a:r>
                <a:rPr lang="fr-BE" sz="1200" dirty="0">
                  <a:solidFill>
                    <a:schemeClr val="tx1"/>
                  </a:solidFill>
                </a:rPr>
                <a:t>PCB</a:t>
              </a:r>
            </a:p>
          </p:txBody>
        </p:sp>
        <p:sp>
          <p:nvSpPr>
            <p:cNvPr id="15" name="Bulle narrative : rectangle 14">
              <a:extLst>
                <a:ext uri="{FF2B5EF4-FFF2-40B4-BE49-F238E27FC236}">
                  <a16:creationId xmlns:a16="http://schemas.microsoft.com/office/drawing/2014/main" xmlns="" id="{B0BE1952-4FB5-406A-9012-ECBD1E28F92A}"/>
                </a:ext>
              </a:extLst>
            </p:cNvPr>
            <p:cNvSpPr/>
            <p:nvPr/>
          </p:nvSpPr>
          <p:spPr>
            <a:xfrm>
              <a:off x="224646" y="3770531"/>
              <a:ext cx="792088" cy="584278"/>
            </a:xfrm>
            <a:prstGeom prst="wedgeRectCallout">
              <a:avLst>
                <a:gd name="adj1" fmla="val 113966"/>
                <a:gd name="adj2" fmla="val -707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36000" bIns="36000" rtlCol="0" anchor="t" anchorCtr="0"/>
            <a:lstStyle/>
            <a:p>
              <a:r>
                <a:rPr lang="fr-BE" sz="1200" dirty="0">
                  <a:solidFill>
                    <a:schemeClr val="tx1"/>
                  </a:solidFill>
                </a:rPr>
                <a:t>PCDD/F</a:t>
              </a:r>
            </a:p>
            <a:p>
              <a:r>
                <a:rPr lang="fr-BE" sz="1200" dirty="0">
                  <a:solidFill>
                    <a:schemeClr val="tx1"/>
                  </a:solidFill>
                </a:rPr>
                <a:t>PCB-dl</a:t>
              </a:r>
            </a:p>
            <a:p>
              <a:r>
                <a:rPr lang="fr-BE" sz="1200" dirty="0">
                  <a:solidFill>
                    <a:schemeClr val="tx1"/>
                  </a:solidFill>
                </a:rPr>
                <a:t>PCB</a:t>
              </a:r>
            </a:p>
          </p:txBody>
        </p:sp>
        <p:sp>
          <p:nvSpPr>
            <p:cNvPr id="17" name="Bulle narrative : rectangle 16">
              <a:extLst>
                <a:ext uri="{FF2B5EF4-FFF2-40B4-BE49-F238E27FC236}">
                  <a16:creationId xmlns:a16="http://schemas.microsoft.com/office/drawing/2014/main" xmlns="" id="{DED7696E-F504-4F4C-A22B-10EAA7C04A41}"/>
                </a:ext>
              </a:extLst>
            </p:cNvPr>
            <p:cNvSpPr/>
            <p:nvPr/>
          </p:nvSpPr>
          <p:spPr>
            <a:xfrm>
              <a:off x="4131646" y="1399228"/>
              <a:ext cx="792088" cy="584278"/>
            </a:xfrm>
            <a:prstGeom prst="wedgeRectCallout">
              <a:avLst>
                <a:gd name="adj1" fmla="val 8307"/>
                <a:gd name="adj2" fmla="val 1282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36000" bIns="36000" rtlCol="0" anchor="t" anchorCtr="0"/>
            <a:lstStyle/>
            <a:p>
              <a:r>
                <a:rPr lang="fr-BE" sz="1200" dirty="0">
                  <a:solidFill>
                    <a:schemeClr val="tx1"/>
                  </a:solidFill>
                </a:rPr>
                <a:t>PCDD/F</a:t>
              </a:r>
            </a:p>
            <a:p>
              <a:r>
                <a:rPr lang="fr-BE" sz="1200" dirty="0">
                  <a:solidFill>
                    <a:schemeClr val="tx1"/>
                  </a:solidFill>
                </a:rPr>
                <a:t>PCB-dl</a:t>
              </a:r>
            </a:p>
            <a:p>
              <a:r>
                <a:rPr lang="fr-BE" sz="1200" dirty="0">
                  <a:solidFill>
                    <a:schemeClr val="tx1"/>
                  </a:solidFill>
                </a:rPr>
                <a:t>PCB</a:t>
              </a:r>
            </a:p>
          </p:txBody>
        </p:sp>
        <p:sp>
          <p:nvSpPr>
            <p:cNvPr id="19" name="Bulle narrative : rectangle 18">
              <a:extLst>
                <a:ext uri="{FF2B5EF4-FFF2-40B4-BE49-F238E27FC236}">
                  <a16:creationId xmlns:a16="http://schemas.microsoft.com/office/drawing/2014/main" xmlns="" id="{3F7DF8C5-0812-4923-B692-800C541C4EAC}"/>
                </a:ext>
              </a:extLst>
            </p:cNvPr>
            <p:cNvSpPr/>
            <p:nvPr/>
          </p:nvSpPr>
          <p:spPr>
            <a:xfrm>
              <a:off x="7095040" y="5608748"/>
              <a:ext cx="792088" cy="584278"/>
            </a:xfrm>
            <a:prstGeom prst="wedgeRectCallout">
              <a:avLst>
                <a:gd name="adj1" fmla="val 89508"/>
                <a:gd name="adj2" fmla="val 711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36000" bIns="36000" rtlCol="0" anchor="t" anchorCtr="0"/>
            <a:lstStyle/>
            <a:p>
              <a:r>
                <a:rPr lang="fr-BE" sz="1200" dirty="0">
                  <a:solidFill>
                    <a:schemeClr val="tx1"/>
                  </a:solidFill>
                </a:rPr>
                <a:t>PCDD/F</a:t>
              </a:r>
            </a:p>
            <a:p>
              <a:r>
                <a:rPr lang="fr-BE" sz="1200" dirty="0">
                  <a:solidFill>
                    <a:schemeClr val="tx1"/>
                  </a:solidFill>
                </a:rPr>
                <a:t>PCB-dl</a:t>
              </a:r>
            </a:p>
            <a:p>
              <a:r>
                <a:rPr lang="fr-BE" sz="1200" dirty="0">
                  <a:solidFill>
                    <a:schemeClr val="tx1"/>
                  </a:solidFill>
                </a:rPr>
                <a:t>PCB</a:t>
              </a:r>
            </a:p>
          </p:txBody>
        </p:sp>
        <p:sp>
          <p:nvSpPr>
            <p:cNvPr id="21" name="Bulle narrative : rectangle 20">
              <a:extLst>
                <a:ext uri="{FF2B5EF4-FFF2-40B4-BE49-F238E27FC236}">
                  <a16:creationId xmlns:a16="http://schemas.microsoft.com/office/drawing/2014/main" xmlns="" id="{E24AC518-5B79-4A76-8C4B-E8DE9F87F11B}"/>
                </a:ext>
              </a:extLst>
            </p:cNvPr>
            <p:cNvSpPr/>
            <p:nvPr/>
          </p:nvSpPr>
          <p:spPr>
            <a:xfrm>
              <a:off x="1988945" y="4509756"/>
              <a:ext cx="792088" cy="584278"/>
            </a:xfrm>
            <a:prstGeom prst="wedgeRectCallout">
              <a:avLst>
                <a:gd name="adj1" fmla="val 59179"/>
                <a:gd name="adj2" fmla="val -1091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36000" bIns="36000" rtlCol="0" anchor="t" anchorCtr="0"/>
            <a:lstStyle/>
            <a:p>
              <a:r>
                <a:rPr lang="fr-BE" sz="1200" dirty="0">
                  <a:solidFill>
                    <a:schemeClr val="tx1"/>
                  </a:solidFill>
                </a:rPr>
                <a:t>PCDD/F</a:t>
              </a:r>
            </a:p>
            <a:p>
              <a:r>
                <a:rPr lang="fr-BE" sz="1200" dirty="0">
                  <a:solidFill>
                    <a:schemeClr val="tx1"/>
                  </a:solidFill>
                </a:rPr>
                <a:t>PCB-dl</a:t>
              </a:r>
            </a:p>
            <a:p>
              <a:r>
                <a:rPr lang="fr-BE" sz="1200" dirty="0">
                  <a:solidFill>
                    <a:schemeClr val="tx1"/>
                  </a:solidFill>
                </a:rPr>
                <a:t>PCB</a:t>
              </a:r>
            </a:p>
          </p:txBody>
        </p:sp>
        <p:sp>
          <p:nvSpPr>
            <p:cNvPr id="23" name="Bulle narrative : rectangle 22">
              <a:extLst>
                <a:ext uri="{FF2B5EF4-FFF2-40B4-BE49-F238E27FC236}">
                  <a16:creationId xmlns:a16="http://schemas.microsoft.com/office/drawing/2014/main" xmlns="" id="{C7060348-9F5E-4349-8550-1C69D86013CB}"/>
                </a:ext>
              </a:extLst>
            </p:cNvPr>
            <p:cNvSpPr/>
            <p:nvPr/>
          </p:nvSpPr>
          <p:spPr>
            <a:xfrm>
              <a:off x="7477106" y="3374344"/>
              <a:ext cx="792088" cy="584278"/>
            </a:xfrm>
            <a:prstGeom prst="wedgeRectCallout">
              <a:avLst>
                <a:gd name="adj1" fmla="val -99308"/>
                <a:gd name="adj2" fmla="val 260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36000" bIns="36000" rtlCol="0" anchor="t" anchorCtr="0"/>
            <a:lstStyle/>
            <a:p>
              <a:r>
                <a:rPr lang="fr-BE" sz="1200" dirty="0">
                  <a:solidFill>
                    <a:schemeClr val="tx1"/>
                  </a:solidFill>
                </a:rPr>
                <a:t>PCDD/F</a:t>
              </a:r>
            </a:p>
            <a:p>
              <a:r>
                <a:rPr lang="fr-BE" sz="1200" dirty="0">
                  <a:solidFill>
                    <a:schemeClr val="tx1"/>
                  </a:solidFill>
                </a:rPr>
                <a:t>PCB-dl</a:t>
              </a:r>
            </a:p>
            <a:p>
              <a:r>
                <a:rPr lang="fr-BE" sz="1200" dirty="0">
                  <a:solidFill>
                    <a:schemeClr val="tx1"/>
                  </a:solidFill>
                </a:rPr>
                <a:t>PCB</a:t>
              </a:r>
            </a:p>
          </p:txBody>
        </p:sp>
        <p:sp>
          <p:nvSpPr>
            <p:cNvPr id="25" name="Bulle narrative : rectangle 24">
              <a:extLst>
                <a:ext uri="{FF2B5EF4-FFF2-40B4-BE49-F238E27FC236}">
                  <a16:creationId xmlns:a16="http://schemas.microsoft.com/office/drawing/2014/main" xmlns="" id="{62A367DA-E165-4B80-9C64-17A3D77EDC48}"/>
                </a:ext>
              </a:extLst>
            </p:cNvPr>
            <p:cNvSpPr/>
            <p:nvPr/>
          </p:nvSpPr>
          <p:spPr>
            <a:xfrm>
              <a:off x="4572000" y="4293363"/>
              <a:ext cx="792088" cy="584278"/>
            </a:xfrm>
            <a:prstGeom prst="wedgeRectCallout">
              <a:avLst>
                <a:gd name="adj1" fmla="val -89525"/>
                <a:gd name="adj2" fmla="val -853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36000" bIns="36000" rtlCol="0" anchor="t" anchorCtr="0"/>
            <a:lstStyle/>
            <a:p>
              <a:r>
                <a:rPr lang="fr-BE" sz="1200" dirty="0">
                  <a:solidFill>
                    <a:schemeClr val="tx1"/>
                  </a:solidFill>
                </a:rPr>
                <a:t>PCDD/F</a:t>
              </a:r>
            </a:p>
            <a:p>
              <a:r>
                <a:rPr lang="fr-BE" sz="1200" dirty="0">
                  <a:solidFill>
                    <a:schemeClr val="tx1"/>
                  </a:solidFill>
                </a:rPr>
                <a:t>PCB-dl</a:t>
              </a:r>
            </a:p>
            <a:p>
              <a:r>
                <a:rPr lang="fr-BE" sz="1200" dirty="0">
                  <a:solidFill>
                    <a:schemeClr val="tx1"/>
                  </a:solidFill>
                </a:rPr>
                <a:t>PCB</a:t>
              </a:r>
            </a:p>
          </p:txBody>
        </p:sp>
        <p:sp>
          <p:nvSpPr>
            <p:cNvPr id="27" name="Bulle narrative : rectangle 26">
              <a:extLst>
                <a:ext uri="{FF2B5EF4-FFF2-40B4-BE49-F238E27FC236}">
                  <a16:creationId xmlns:a16="http://schemas.microsoft.com/office/drawing/2014/main" xmlns="" id="{414CAAD4-D412-4425-82FF-DDB5C5408776}"/>
                </a:ext>
              </a:extLst>
            </p:cNvPr>
            <p:cNvSpPr/>
            <p:nvPr/>
          </p:nvSpPr>
          <p:spPr>
            <a:xfrm>
              <a:off x="3221850" y="475879"/>
              <a:ext cx="792088" cy="584278"/>
            </a:xfrm>
            <a:prstGeom prst="wedgeRectCallout">
              <a:avLst>
                <a:gd name="adj1" fmla="val 95377"/>
                <a:gd name="adj2" fmla="val -229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36000" bIns="36000" rtlCol="0" anchor="t" anchorCtr="0"/>
            <a:lstStyle/>
            <a:p>
              <a:r>
                <a:rPr lang="fr-BE" sz="1200" dirty="0">
                  <a:solidFill>
                    <a:schemeClr val="tx1"/>
                  </a:solidFill>
                </a:rPr>
                <a:t>PCDD/F</a:t>
              </a:r>
            </a:p>
            <a:p>
              <a:r>
                <a:rPr lang="fr-BE" sz="1200" dirty="0">
                  <a:solidFill>
                    <a:schemeClr val="tx1"/>
                  </a:solidFill>
                </a:rPr>
                <a:t>PCB-dl</a:t>
              </a:r>
            </a:p>
            <a:p>
              <a:r>
                <a:rPr lang="fr-BE" sz="1200" dirty="0">
                  <a:solidFill>
                    <a:schemeClr val="tx1"/>
                  </a:solidFill>
                </a:rPr>
                <a:t>PCB</a:t>
              </a:r>
            </a:p>
          </p:txBody>
        </p:sp>
        <p:sp>
          <p:nvSpPr>
            <p:cNvPr id="29" name="Bulle narrative : rectangle 28">
              <a:extLst>
                <a:ext uri="{FF2B5EF4-FFF2-40B4-BE49-F238E27FC236}">
                  <a16:creationId xmlns:a16="http://schemas.microsoft.com/office/drawing/2014/main" xmlns="" id="{276A8F23-6AED-4AD0-84C1-8A6781FC4BF7}"/>
                </a:ext>
              </a:extLst>
            </p:cNvPr>
            <p:cNvSpPr/>
            <p:nvPr/>
          </p:nvSpPr>
          <p:spPr>
            <a:xfrm>
              <a:off x="5265192" y="1832251"/>
              <a:ext cx="792088" cy="584278"/>
            </a:xfrm>
            <a:prstGeom prst="wedgeRectCallout">
              <a:avLst>
                <a:gd name="adj1" fmla="val -101264"/>
                <a:gd name="adj2" fmla="val 10699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36000" bIns="36000" rtlCol="0" anchor="t" anchorCtr="0"/>
            <a:lstStyle/>
            <a:p>
              <a:r>
                <a:rPr lang="fr-BE" sz="1200" dirty="0">
                  <a:solidFill>
                    <a:schemeClr val="tx1"/>
                  </a:solidFill>
                </a:rPr>
                <a:t>PCDD/F</a:t>
              </a:r>
            </a:p>
            <a:p>
              <a:r>
                <a:rPr lang="fr-BE" sz="1200" dirty="0">
                  <a:solidFill>
                    <a:schemeClr val="tx1"/>
                  </a:solidFill>
                </a:rPr>
                <a:t>PCB-dl</a:t>
              </a:r>
            </a:p>
            <a:p>
              <a:r>
                <a:rPr lang="fr-BE" sz="1200" dirty="0">
                  <a:solidFill>
                    <a:schemeClr val="tx1"/>
                  </a:solidFill>
                </a:rPr>
                <a:t>PCB</a:t>
              </a:r>
            </a:p>
          </p:txBody>
        </p:sp>
        <p:sp>
          <p:nvSpPr>
            <p:cNvPr id="31" name="Bulle narrative : rectangle 30">
              <a:extLst>
                <a:ext uri="{FF2B5EF4-FFF2-40B4-BE49-F238E27FC236}">
                  <a16:creationId xmlns:a16="http://schemas.microsoft.com/office/drawing/2014/main" xmlns="" id="{4F9D151D-7533-4839-8504-2F092D6C15F7}"/>
                </a:ext>
              </a:extLst>
            </p:cNvPr>
            <p:cNvSpPr/>
            <p:nvPr/>
          </p:nvSpPr>
          <p:spPr>
            <a:xfrm>
              <a:off x="1021454" y="4490589"/>
              <a:ext cx="792088" cy="584278"/>
            </a:xfrm>
            <a:prstGeom prst="wedgeRectCallout">
              <a:avLst>
                <a:gd name="adj1" fmla="val 95377"/>
                <a:gd name="adj2" fmla="val -114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36000" bIns="36000" rtlCol="0" anchor="t" anchorCtr="0"/>
            <a:lstStyle/>
            <a:p>
              <a:r>
                <a:rPr lang="fr-BE" sz="1200" dirty="0">
                  <a:solidFill>
                    <a:schemeClr val="tx1"/>
                  </a:solidFill>
                </a:rPr>
                <a:t>PCDD/F</a:t>
              </a:r>
            </a:p>
            <a:p>
              <a:r>
                <a:rPr lang="fr-BE" sz="1200" dirty="0">
                  <a:solidFill>
                    <a:schemeClr val="tx1"/>
                  </a:solidFill>
                </a:rPr>
                <a:t>PCB-dl</a:t>
              </a:r>
            </a:p>
            <a:p>
              <a:r>
                <a:rPr lang="fr-BE" sz="1200" dirty="0">
                  <a:solidFill>
                    <a:schemeClr val="tx1"/>
                  </a:solidFill>
                </a:rPr>
                <a:t>PCB</a:t>
              </a:r>
            </a:p>
          </p:txBody>
        </p:sp>
        <p:sp>
          <p:nvSpPr>
            <p:cNvPr id="37" name="Ellipse 36">
              <a:extLst>
                <a:ext uri="{FF2B5EF4-FFF2-40B4-BE49-F238E27FC236}">
                  <a16:creationId xmlns:a16="http://schemas.microsoft.com/office/drawing/2014/main" xmlns="" id="{7E905316-EB00-4750-A915-CC078C0D2D44}"/>
                </a:ext>
              </a:extLst>
            </p:cNvPr>
            <p:cNvSpPr/>
            <p:nvPr/>
          </p:nvSpPr>
          <p:spPr>
            <a:xfrm>
              <a:off x="224646" y="1581232"/>
              <a:ext cx="180020" cy="187105"/>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9" name="Ellipse 38">
              <a:extLst>
                <a:ext uri="{FF2B5EF4-FFF2-40B4-BE49-F238E27FC236}">
                  <a16:creationId xmlns:a16="http://schemas.microsoft.com/office/drawing/2014/main" xmlns="" id="{9C8078B8-AD6F-404A-B58C-BBB4A5B15642}"/>
                </a:ext>
              </a:extLst>
            </p:cNvPr>
            <p:cNvSpPr/>
            <p:nvPr/>
          </p:nvSpPr>
          <p:spPr>
            <a:xfrm>
              <a:off x="3221850" y="684226"/>
              <a:ext cx="180020" cy="187105"/>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3" name="Ellipse 42">
              <a:extLst>
                <a:ext uri="{FF2B5EF4-FFF2-40B4-BE49-F238E27FC236}">
                  <a16:creationId xmlns:a16="http://schemas.microsoft.com/office/drawing/2014/main" xmlns="" id="{45955594-CBB0-41DD-9861-8FA629EF225A}"/>
                </a:ext>
              </a:extLst>
            </p:cNvPr>
            <p:cNvSpPr/>
            <p:nvPr/>
          </p:nvSpPr>
          <p:spPr>
            <a:xfrm>
              <a:off x="221691" y="3063668"/>
              <a:ext cx="180020" cy="187105"/>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7" name="Ellipse 46">
              <a:extLst>
                <a:ext uri="{FF2B5EF4-FFF2-40B4-BE49-F238E27FC236}">
                  <a16:creationId xmlns:a16="http://schemas.microsoft.com/office/drawing/2014/main" xmlns="" id="{F4065285-86AA-42C7-B372-7AAFDF3BE84D}"/>
                </a:ext>
              </a:extLst>
            </p:cNvPr>
            <p:cNvSpPr/>
            <p:nvPr/>
          </p:nvSpPr>
          <p:spPr>
            <a:xfrm>
              <a:off x="5265192" y="1830172"/>
              <a:ext cx="180020" cy="187105"/>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1" name="Ellipse 50">
              <a:extLst>
                <a:ext uri="{FF2B5EF4-FFF2-40B4-BE49-F238E27FC236}">
                  <a16:creationId xmlns:a16="http://schemas.microsoft.com/office/drawing/2014/main" xmlns="" id="{96E0F477-8476-47B8-A6DD-6566E903B17B}"/>
                </a:ext>
              </a:extLst>
            </p:cNvPr>
            <p:cNvSpPr/>
            <p:nvPr/>
          </p:nvSpPr>
          <p:spPr>
            <a:xfrm>
              <a:off x="3224540" y="883673"/>
              <a:ext cx="180020" cy="187105"/>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3" name="Ellipse 52">
              <a:extLst>
                <a:ext uri="{FF2B5EF4-FFF2-40B4-BE49-F238E27FC236}">
                  <a16:creationId xmlns:a16="http://schemas.microsoft.com/office/drawing/2014/main" xmlns="" id="{B97D3CD2-C8EB-481A-928B-78C913FBFFAD}"/>
                </a:ext>
              </a:extLst>
            </p:cNvPr>
            <p:cNvSpPr/>
            <p:nvPr/>
          </p:nvSpPr>
          <p:spPr>
            <a:xfrm>
              <a:off x="7489553" y="3374344"/>
              <a:ext cx="180020" cy="187105"/>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5" name="Ellipse 54">
              <a:extLst>
                <a:ext uri="{FF2B5EF4-FFF2-40B4-BE49-F238E27FC236}">
                  <a16:creationId xmlns:a16="http://schemas.microsoft.com/office/drawing/2014/main" xmlns="" id="{760C1F5B-D312-4A52-AD46-730C45A87962}"/>
                </a:ext>
              </a:extLst>
            </p:cNvPr>
            <p:cNvSpPr/>
            <p:nvPr/>
          </p:nvSpPr>
          <p:spPr>
            <a:xfrm>
              <a:off x="4584117" y="4296830"/>
              <a:ext cx="180020" cy="187105"/>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9" name="Ellipse 58">
              <a:extLst>
                <a:ext uri="{FF2B5EF4-FFF2-40B4-BE49-F238E27FC236}">
                  <a16:creationId xmlns:a16="http://schemas.microsoft.com/office/drawing/2014/main" xmlns="" id="{C70E0D2C-63E0-4449-BE54-FFAE0FE0EAF9}"/>
                </a:ext>
              </a:extLst>
            </p:cNvPr>
            <p:cNvSpPr/>
            <p:nvPr/>
          </p:nvSpPr>
          <p:spPr>
            <a:xfrm>
              <a:off x="4129733" y="1802141"/>
              <a:ext cx="180020" cy="187105"/>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1" name="Ellipse 60">
              <a:extLst>
                <a:ext uri="{FF2B5EF4-FFF2-40B4-BE49-F238E27FC236}">
                  <a16:creationId xmlns:a16="http://schemas.microsoft.com/office/drawing/2014/main" xmlns="" id="{E2C111A8-1F12-4B42-9855-95E0AFAA16CA}"/>
                </a:ext>
              </a:extLst>
            </p:cNvPr>
            <p:cNvSpPr/>
            <p:nvPr/>
          </p:nvSpPr>
          <p:spPr>
            <a:xfrm>
              <a:off x="3224952" y="486500"/>
              <a:ext cx="180020" cy="187105"/>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3" name="Ellipse 62">
              <a:extLst>
                <a:ext uri="{FF2B5EF4-FFF2-40B4-BE49-F238E27FC236}">
                  <a16:creationId xmlns:a16="http://schemas.microsoft.com/office/drawing/2014/main" xmlns="" id="{E091B337-2600-41B7-B763-20E3FA0CBD70}"/>
                </a:ext>
              </a:extLst>
            </p:cNvPr>
            <p:cNvSpPr/>
            <p:nvPr/>
          </p:nvSpPr>
          <p:spPr>
            <a:xfrm>
              <a:off x="1703909" y="1859026"/>
              <a:ext cx="180020" cy="18710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7" name="Ellipse 66">
              <a:extLst>
                <a:ext uri="{FF2B5EF4-FFF2-40B4-BE49-F238E27FC236}">
                  <a16:creationId xmlns:a16="http://schemas.microsoft.com/office/drawing/2014/main" xmlns="" id="{3A69C088-AEA8-4618-9A8F-48DEE6EFA9F9}"/>
                </a:ext>
              </a:extLst>
            </p:cNvPr>
            <p:cNvSpPr/>
            <p:nvPr/>
          </p:nvSpPr>
          <p:spPr>
            <a:xfrm>
              <a:off x="234576" y="1999760"/>
              <a:ext cx="180020" cy="187105"/>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1" name="Ellipse 70">
              <a:extLst>
                <a:ext uri="{FF2B5EF4-FFF2-40B4-BE49-F238E27FC236}">
                  <a16:creationId xmlns:a16="http://schemas.microsoft.com/office/drawing/2014/main" xmlns="" id="{204BCD37-839A-41C9-8BC1-C07D04DC0256}"/>
                </a:ext>
              </a:extLst>
            </p:cNvPr>
            <p:cNvSpPr/>
            <p:nvPr/>
          </p:nvSpPr>
          <p:spPr>
            <a:xfrm>
              <a:off x="221691" y="3275247"/>
              <a:ext cx="180020" cy="187105"/>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3" name="Ellipse 72">
              <a:extLst>
                <a:ext uri="{FF2B5EF4-FFF2-40B4-BE49-F238E27FC236}">
                  <a16:creationId xmlns:a16="http://schemas.microsoft.com/office/drawing/2014/main" xmlns="" id="{F76D4A78-B57C-403D-8150-B3520515C1B0}"/>
                </a:ext>
              </a:extLst>
            </p:cNvPr>
            <p:cNvSpPr/>
            <p:nvPr/>
          </p:nvSpPr>
          <p:spPr>
            <a:xfrm>
              <a:off x="7101297" y="5608748"/>
              <a:ext cx="180020" cy="187105"/>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5" name="Ellipse 74">
              <a:extLst>
                <a:ext uri="{FF2B5EF4-FFF2-40B4-BE49-F238E27FC236}">
                  <a16:creationId xmlns:a16="http://schemas.microsoft.com/office/drawing/2014/main" xmlns="" id="{EB9203DF-83E9-4B87-95D6-0442D22B67C9}"/>
                </a:ext>
              </a:extLst>
            </p:cNvPr>
            <p:cNvSpPr/>
            <p:nvPr/>
          </p:nvSpPr>
          <p:spPr>
            <a:xfrm>
              <a:off x="2001658" y="4523289"/>
              <a:ext cx="180020" cy="187105"/>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7" name="Ellipse 76">
              <a:extLst>
                <a:ext uri="{FF2B5EF4-FFF2-40B4-BE49-F238E27FC236}">
                  <a16:creationId xmlns:a16="http://schemas.microsoft.com/office/drawing/2014/main" xmlns="" id="{9BCFBBF0-1E36-4BB3-9EDB-F9ADA0FA1CA7}"/>
                </a:ext>
              </a:extLst>
            </p:cNvPr>
            <p:cNvSpPr/>
            <p:nvPr/>
          </p:nvSpPr>
          <p:spPr>
            <a:xfrm>
              <a:off x="4584117" y="4503431"/>
              <a:ext cx="180020" cy="187105"/>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9" name="Ellipse 78">
              <a:extLst>
                <a:ext uri="{FF2B5EF4-FFF2-40B4-BE49-F238E27FC236}">
                  <a16:creationId xmlns:a16="http://schemas.microsoft.com/office/drawing/2014/main" xmlns="" id="{FD76D488-1519-4D21-9A83-8EF8B6D6E6A7}"/>
                </a:ext>
              </a:extLst>
            </p:cNvPr>
            <p:cNvSpPr/>
            <p:nvPr/>
          </p:nvSpPr>
          <p:spPr>
            <a:xfrm>
              <a:off x="240707" y="3799482"/>
              <a:ext cx="180020" cy="187105"/>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1" name="Ellipse 80">
              <a:extLst>
                <a:ext uri="{FF2B5EF4-FFF2-40B4-BE49-F238E27FC236}">
                  <a16:creationId xmlns:a16="http://schemas.microsoft.com/office/drawing/2014/main" xmlns="" id="{BED020B4-6A9A-43F4-9519-79D92665D16C}"/>
                </a:ext>
              </a:extLst>
            </p:cNvPr>
            <p:cNvSpPr/>
            <p:nvPr/>
          </p:nvSpPr>
          <p:spPr>
            <a:xfrm>
              <a:off x="244071" y="4205002"/>
              <a:ext cx="180020" cy="187105"/>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7" name="Ellipse 86">
              <a:extLst>
                <a:ext uri="{FF2B5EF4-FFF2-40B4-BE49-F238E27FC236}">
                  <a16:creationId xmlns:a16="http://schemas.microsoft.com/office/drawing/2014/main" xmlns="" id="{F6E0355B-2738-44D8-A3BD-33345615A6D3}"/>
                </a:ext>
              </a:extLst>
            </p:cNvPr>
            <p:cNvSpPr/>
            <p:nvPr/>
          </p:nvSpPr>
          <p:spPr>
            <a:xfrm>
              <a:off x="5254837" y="2029797"/>
              <a:ext cx="180020" cy="18710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1" name="Ellipse 90">
              <a:extLst>
                <a:ext uri="{FF2B5EF4-FFF2-40B4-BE49-F238E27FC236}">
                  <a16:creationId xmlns:a16="http://schemas.microsoft.com/office/drawing/2014/main" xmlns="" id="{56909FD1-ADB3-4523-AA48-11DF17C6C084}"/>
                </a:ext>
              </a:extLst>
            </p:cNvPr>
            <p:cNvSpPr/>
            <p:nvPr/>
          </p:nvSpPr>
          <p:spPr>
            <a:xfrm>
              <a:off x="221979" y="1793712"/>
              <a:ext cx="180020" cy="187105"/>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3" name="Ellipse 92">
              <a:extLst>
                <a:ext uri="{FF2B5EF4-FFF2-40B4-BE49-F238E27FC236}">
                  <a16:creationId xmlns:a16="http://schemas.microsoft.com/office/drawing/2014/main" xmlns="" id="{C6A0CFB5-29E8-4BFB-B8F0-F9BD00D9A152}"/>
                </a:ext>
              </a:extLst>
            </p:cNvPr>
            <p:cNvSpPr/>
            <p:nvPr/>
          </p:nvSpPr>
          <p:spPr>
            <a:xfrm>
              <a:off x="7101297" y="5807334"/>
              <a:ext cx="180020" cy="187105"/>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5" name="Ellipse 94">
              <a:extLst>
                <a:ext uri="{FF2B5EF4-FFF2-40B4-BE49-F238E27FC236}">
                  <a16:creationId xmlns:a16="http://schemas.microsoft.com/office/drawing/2014/main" xmlns="" id="{BC49E95B-A90D-4B1E-ACEF-2A1D931F4121}"/>
                </a:ext>
              </a:extLst>
            </p:cNvPr>
            <p:cNvSpPr/>
            <p:nvPr/>
          </p:nvSpPr>
          <p:spPr>
            <a:xfrm>
              <a:off x="7101297" y="6017402"/>
              <a:ext cx="180020" cy="187105"/>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7" name="Ellipse 96">
              <a:extLst>
                <a:ext uri="{FF2B5EF4-FFF2-40B4-BE49-F238E27FC236}">
                  <a16:creationId xmlns:a16="http://schemas.microsoft.com/office/drawing/2014/main" xmlns="" id="{662DDF63-96F2-41D4-89C9-D644FD4F775A}"/>
                </a:ext>
              </a:extLst>
            </p:cNvPr>
            <p:cNvSpPr/>
            <p:nvPr/>
          </p:nvSpPr>
          <p:spPr>
            <a:xfrm>
              <a:off x="4129733" y="1597814"/>
              <a:ext cx="180020" cy="187105"/>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9" name="Ellipse 98">
              <a:extLst>
                <a:ext uri="{FF2B5EF4-FFF2-40B4-BE49-F238E27FC236}">
                  <a16:creationId xmlns:a16="http://schemas.microsoft.com/office/drawing/2014/main" xmlns="" id="{7407661E-0EF9-4D13-83E7-EFBA2153C36A}"/>
                </a:ext>
              </a:extLst>
            </p:cNvPr>
            <p:cNvSpPr/>
            <p:nvPr/>
          </p:nvSpPr>
          <p:spPr>
            <a:xfrm>
              <a:off x="7489553" y="3593003"/>
              <a:ext cx="180020" cy="187105"/>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1" name="Ellipse 100">
              <a:extLst>
                <a:ext uri="{FF2B5EF4-FFF2-40B4-BE49-F238E27FC236}">
                  <a16:creationId xmlns:a16="http://schemas.microsoft.com/office/drawing/2014/main" xmlns="" id="{76EED2B1-DA09-4BB4-8D05-602E49DCDB58}"/>
                </a:ext>
              </a:extLst>
            </p:cNvPr>
            <p:cNvSpPr/>
            <p:nvPr/>
          </p:nvSpPr>
          <p:spPr>
            <a:xfrm>
              <a:off x="5254837" y="2219352"/>
              <a:ext cx="180020" cy="187105"/>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3" name="Ellipse 102">
              <a:extLst>
                <a:ext uri="{FF2B5EF4-FFF2-40B4-BE49-F238E27FC236}">
                  <a16:creationId xmlns:a16="http://schemas.microsoft.com/office/drawing/2014/main" xmlns="" id="{57F3A6CC-5D62-4D24-AE97-D814F4B2B4D6}"/>
                </a:ext>
              </a:extLst>
            </p:cNvPr>
            <p:cNvSpPr/>
            <p:nvPr/>
          </p:nvSpPr>
          <p:spPr>
            <a:xfrm>
              <a:off x="7489553" y="3804891"/>
              <a:ext cx="180020" cy="187105"/>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5" name="Ellipse 104">
              <a:extLst>
                <a:ext uri="{FF2B5EF4-FFF2-40B4-BE49-F238E27FC236}">
                  <a16:creationId xmlns:a16="http://schemas.microsoft.com/office/drawing/2014/main" xmlns="" id="{F515D0BE-957B-4151-B456-F4FD277727B7}"/>
                </a:ext>
              </a:extLst>
            </p:cNvPr>
            <p:cNvSpPr/>
            <p:nvPr/>
          </p:nvSpPr>
          <p:spPr>
            <a:xfrm>
              <a:off x="1016734" y="4897412"/>
              <a:ext cx="180020" cy="187105"/>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7" name="Ellipse 106">
              <a:extLst>
                <a:ext uri="{FF2B5EF4-FFF2-40B4-BE49-F238E27FC236}">
                  <a16:creationId xmlns:a16="http://schemas.microsoft.com/office/drawing/2014/main" xmlns="" id="{733294E0-B292-4F1A-8134-D69E45B28E27}"/>
                </a:ext>
              </a:extLst>
            </p:cNvPr>
            <p:cNvSpPr/>
            <p:nvPr/>
          </p:nvSpPr>
          <p:spPr>
            <a:xfrm>
              <a:off x="2008239" y="4939106"/>
              <a:ext cx="180020" cy="187105"/>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9" name="Ellipse 108">
              <a:extLst>
                <a:ext uri="{FF2B5EF4-FFF2-40B4-BE49-F238E27FC236}">
                  <a16:creationId xmlns:a16="http://schemas.microsoft.com/office/drawing/2014/main" xmlns="" id="{6B5AFF7D-9539-4054-9EF3-19C7ED720D39}"/>
                </a:ext>
              </a:extLst>
            </p:cNvPr>
            <p:cNvSpPr/>
            <p:nvPr/>
          </p:nvSpPr>
          <p:spPr>
            <a:xfrm>
              <a:off x="4581896" y="4700284"/>
              <a:ext cx="180020" cy="187105"/>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Ellipse 5">
              <a:extLst>
                <a:ext uri="{FF2B5EF4-FFF2-40B4-BE49-F238E27FC236}">
                  <a16:creationId xmlns:a16="http://schemas.microsoft.com/office/drawing/2014/main" xmlns="" id="{B6A3286D-0A85-4827-8401-3771A2A532C5}"/>
                </a:ext>
              </a:extLst>
            </p:cNvPr>
            <p:cNvSpPr/>
            <p:nvPr/>
          </p:nvSpPr>
          <p:spPr>
            <a:xfrm>
              <a:off x="1016734" y="4503154"/>
              <a:ext cx="180020" cy="18710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Ellipse 7">
              <a:extLst>
                <a:ext uri="{FF2B5EF4-FFF2-40B4-BE49-F238E27FC236}">
                  <a16:creationId xmlns:a16="http://schemas.microsoft.com/office/drawing/2014/main" xmlns="" id="{A3948FB4-EA38-4789-B676-B67F988858C4}"/>
                </a:ext>
              </a:extLst>
            </p:cNvPr>
            <p:cNvSpPr/>
            <p:nvPr/>
          </p:nvSpPr>
          <p:spPr>
            <a:xfrm>
              <a:off x="1713396" y="2071911"/>
              <a:ext cx="180020" cy="18710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Ellipse 8">
              <a:extLst>
                <a:ext uri="{FF2B5EF4-FFF2-40B4-BE49-F238E27FC236}">
                  <a16:creationId xmlns:a16="http://schemas.microsoft.com/office/drawing/2014/main" xmlns="" id="{47D10717-0204-4C80-AB90-12AA5F63B2B8}"/>
                </a:ext>
              </a:extLst>
            </p:cNvPr>
            <p:cNvSpPr/>
            <p:nvPr/>
          </p:nvSpPr>
          <p:spPr>
            <a:xfrm>
              <a:off x="1016734" y="4700283"/>
              <a:ext cx="180020" cy="18710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Ellipse 9">
              <a:extLst>
                <a:ext uri="{FF2B5EF4-FFF2-40B4-BE49-F238E27FC236}">
                  <a16:creationId xmlns:a16="http://schemas.microsoft.com/office/drawing/2014/main" xmlns="" id="{F9B3077F-7C09-4090-BFAF-70F44E3D2A90}"/>
                </a:ext>
              </a:extLst>
            </p:cNvPr>
            <p:cNvSpPr/>
            <p:nvPr/>
          </p:nvSpPr>
          <p:spPr>
            <a:xfrm>
              <a:off x="2008239" y="4734674"/>
              <a:ext cx="180020" cy="18710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Ellipse 11">
              <a:extLst>
                <a:ext uri="{FF2B5EF4-FFF2-40B4-BE49-F238E27FC236}">
                  <a16:creationId xmlns:a16="http://schemas.microsoft.com/office/drawing/2014/main" xmlns="" id="{2A2D699D-F8DA-4814-A0F6-9CB3662C7C5F}"/>
                </a:ext>
              </a:extLst>
            </p:cNvPr>
            <p:cNvSpPr/>
            <p:nvPr/>
          </p:nvSpPr>
          <p:spPr>
            <a:xfrm>
              <a:off x="244071" y="4013176"/>
              <a:ext cx="180020" cy="18710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Ellipse 15">
              <a:extLst>
                <a:ext uri="{FF2B5EF4-FFF2-40B4-BE49-F238E27FC236}">
                  <a16:creationId xmlns:a16="http://schemas.microsoft.com/office/drawing/2014/main" xmlns="" id="{7253CA9F-BF5E-4627-962E-EEF634847CEA}"/>
                </a:ext>
              </a:extLst>
            </p:cNvPr>
            <p:cNvSpPr/>
            <p:nvPr/>
          </p:nvSpPr>
          <p:spPr>
            <a:xfrm>
              <a:off x="1703909" y="2277416"/>
              <a:ext cx="180020" cy="18710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Ellipse 17">
              <a:extLst>
                <a:ext uri="{FF2B5EF4-FFF2-40B4-BE49-F238E27FC236}">
                  <a16:creationId xmlns:a16="http://schemas.microsoft.com/office/drawing/2014/main" xmlns="" id="{48CD348D-7CEE-4A6B-95F0-D546971F29BB}"/>
                </a:ext>
              </a:extLst>
            </p:cNvPr>
            <p:cNvSpPr/>
            <p:nvPr/>
          </p:nvSpPr>
          <p:spPr>
            <a:xfrm>
              <a:off x="221691" y="3481944"/>
              <a:ext cx="180020" cy="187105"/>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Ellipse 19">
              <a:extLst>
                <a:ext uri="{FF2B5EF4-FFF2-40B4-BE49-F238E27FC236}">
                  <a16:creationId xmlns:a16="http://schemas.microsoft.com/office/drawing/2014/main" xmlns="" id="{652FD2B5-289B-43AF-AB22-029171B63ABD}"/>
                </a:ext>
              </a:extLst>
            </p:cNvPr>
            <p:cNvSpPr/>
            <p:nvPr/>
          </p:nvSpPr>
          <p:spPr>
            <a:xfrm>
              <a:off x="4120440" y="1390115"/>
              <a:ext cx="180020" cy="18710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Tree>
    <p:extLst>
      <p:ext uri="{BB962C8B-B14F-4D97-AF65-F5344CB8AC3E}">
        <p14:creationId xmlns:p14="http://schemas.microsoft.com/office/powerpoint/2010/main" val="9536375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e 47">
            <a:extLst>
              <a:ext uri="{FF2B5EF4-FFF2-40B4-BE49-F238E27FC236}">
                <a16:creationId xmlns:a16="http://schemas.microsoft.com/office/drawing/2014/main" xmlns="" id="{69AAA3D4-B3B2-405F-A456-956E7B77C477}"/>
              </a:ext>
            </a:extLst>
          </p:cNvPr>
          <p:cNvGrpSpPr/>
          <p:nvPr/>
        </p:nvGrpSpPr>
        <p:grpSpPr>
          <a:xfrm>
            <a:off x="1303440" y="373132"/>
            <a:ext cx="9144000" cy="6473305"/>
            <a:chOff x="1303440" y="373132"/>
            <a:chExt cx="9144000" cy="6473305"/>
          </a:xfrm>
        </p:grpSpPr>
        <p:grpSp>
          <p:nvGrpSpPr>
            <p:cNvPr id="2" name="Groupe 1">
              <a:extLst>
                <a:ext uri="{FF2B5EF4-FFF2-40B4-BE49-F238E27FC236}">
                  <a16:creationId xmlns:a16="http://schemas.microsoft.com/office/drawing/2014/main" xmlns="" id="{851F11C1-2539-408D-ADBD-301568499577}"/>
                </a:ext>
              </a:extLst>
            </p:cNvPr>
            <p:cNvGrpSpPr/>
            <p:nvPr/>
          </p:nvGrpSpPr>
          <p:grpSpPr>
            <a:xfrm>
              <a:off x="1303440" y="373132"/>
              <a:ext cx="9144000" cy="6473305"/>
              <a:chOff x="9896" y="165500"/>
              <a:chExt cx="9144000" cy="6473305"/>
            </a:xfrm>
          </p:grpSpPr>
          <p:pic>
            <p:nvPicPr>
              <p:cNvPr id="4" name="Image 3">
                <a:extLst>
                  <a:ext uri="{FF2B5EF4-FFF2-40B4-BE49-F238E27FC236}">
                    <a16:creationId xmlns:a16="http://schemas.microsoft.com/office/drawing/2014/main" xmlns="" id="{FD2CF9B8-DBEA-4807-B89B-6BBCBF8436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6" y="165500"/>
                <a:ext cx="9144000" cy="6473305"/>
              </a:xfrm>
              <a:prstGeom prst="rect">
                <a:avLst/>
              </a:prstGeom>
            </p:spPr>
          </p:pic>
          <p:sp>
            <p:nvSpPr>
              <p:cNvPr id="5" name="Titre 1">
                <a:extLst>
                  <a:ext uri="{FF2B5EF4-FFF2-40B4-BE49-F238E27FC236}">
                    <a16:creationId xmlns:a16="http://schemas.microsoft.com/office/drawing/2014/main" xmlns="" id="{2946AF4E-F077-4920-9760-246A38B9D975}"/>
                  </a:ext>
                </a:extLst>
              </p:cNvPr>
              <p:cNvSpPr txBox="1">
                <a:spLocks/>
              </p:cNvSpPr>
              <p:nvPr/>
            </p:nvSpPr>
            <p:spPr>
              <a:xfrm>
                <a:off x="6588224" y="194416"/>
                <a:ext cx="2553050" cy="1529802"/>
              </a:xfrm>
              <a:prstGeom prst="rect">
                <a:avLst/>
              </a:prstGeom>
              <a:solidFill>
                <a:schemeClr val="bg1"/>
              </a:solidFill>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dirty="0"/>
                  <a:t>Mousses</a:t>
                </a:r>
              </a:p>
              <a:p>
                <a:r>
                  <a:rPr lang="fr-BE" dirty="0"/>
                  <a:t>métaux</a:t>
                </a:r>
              </a:p>
            </p:txBody>
          </p:sp>
          <p:sp>
            <p:nvSpPr>
              <p:cNvPr id="7" name="Bulle narrative : rectangle 6">
                <a:extLst>
                  <a:ext uri="{FF2B5EF4-FFF2-40B4-BE49-F238E27FC236}">
                    <a16:creationId xmlns:a16="http://schemas.microsoft.com/office/drawing/2014/main" xmlns="" id="{E7042ED8-F872-47C8-A273-7BE2F8F9AE4F}"/>
                  </a:ext>
                </a:extLst>
              </p:cNvPr>
              <p:cNvSpPr/>
              <p:nvPr/>
            </p:nvSpPr>
            <p:spPr>
              <a:xfrm>
                <a:off x="770008" y="413056"/>
                <a:ext cx="562676" cy="1529801"/>
              </a:xfrm>
              <a:prstGeom prst="wedgeRectCallout">
                <a:avLst>
                  <a:gd name="adj1" fmla="val 83733"/>
                  <a:gd name="adj2" fmla="val 149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36000" bIns="36000" rtlCol="0" anchor="t" anchorCtr="0"/>
              <a:lstStyle/>
              <a:p>
                <a:r>
                  <a:rPr lang="fr-BE" sz="1200" b="1" dirty="0">
                    <a:solidFill>
                      <a:srgbClr val="00CC00"/>
                    </a:solidFill>
                  </a:rPr>
                  <a:t>Hg</a:t>
                </a:r>
              </a:p>
              <a:p>
                <a:r>
                  <a:rPr lang="fr-BE" sz="1200" b="1" dirty="0">
                    <a:solidFill>
                      <a:srgbClr val="00CC00"/>
                    </a:solidFill>
                  </a:rPr>
                  <a:t>Cr</a:t>
                </a:r>
              </a:p>
              <a:p>
                <a:r>
                  <a:rPr lang="fr-BE" sz="1200" b="1" dirty="0">
                    <a:solidFill>
                      <a:srgbClr val="00CC00"/>
                    </a:solidFill>
                  </a:rPr>
                  <a:t>Ni</a:t>
                </a:r>
              </a:p>
              <a:p>
                <a:r>
                  <a:rPr lang="fr-BE" sz="1200" b="1" dirty="0">
                    <a:solidFill>
                      <a:srgbClr val="FF0000"/>
                    </a:solidFill>
                  </a:rPr>
                  <a:t>Cu</a:t>
                </a:r>
              </a:p>
              <a:p>
                <a:r>
                  <a:rPr lang="fr-BE" sz="1200" b="1" dirty="0">
                    <a:solidFill>
                      <a:srgbClr val="FF0000"/>
                    </a:solidFill>
                  </a:rPr>
                  <a:t>Zn</a:t>
                </a:r>
              </a:p>
              <a:p>
                <a:r>
                  <a:rPr lang="fr-BE" sz="1200" b="1" dirty="0">
                    <a:solidFill>
                      <a:srgbClr val="FF0000"/>
                    </a:solidFill>
                  </a:rPr>
                  <a:t>As</a:t>
                </a:r>
              </a:p>
              <a:p>
                <a:r>
                  <a:rPr lang="fr-BE" sz="1200" b="1" dirty="0">
                    <a:solidFill>
                      <a:srgbClr val="00CC00"/>
                    </a:solidFill>
                  </a:rPr>
                  <a:t>Cd</a:t>
                </a:r>
              </a:p>
              <a:p>
                <a:r>
                  <a:rPr lang="fr-BE" sz="1200" b="1" dirty="0">
                    <a:solidFill>
                      <a:srgbClr val="FF0000"/>
                    </a:solidFill>
                  </a:rPr>
                  <a:t>Pb</a:t>
                </a:r>
              </a:p>
            </p:txBody>
          </p:sp>
        </p:grpSp>
        <p:sp>
          <p:nvSpPr>
            <p:cNvPr id="33" name="Bulle narrative : rectangle 32">
              <a:extLst>
                <a:ext uri="{FF2B5EF4-FFF2-40B4-BE49-F238E27FC236}">
                  <a16:creationId xmlns:a16="http://schemas.microsoft.com/office/drawing/2014/main" xmlns="" id="{E1BD2ED9-0500-46A0-828A-8024D3476CF1}"/>
                </a:ext>
              </a:extLst>
            </p:cNvPr>
            <p:cNvSpPr/>
            <p:nvPr/>
          </p:nvSpPr>
          <p:spPr>
            <a:xfrm>
              <a:off x="1497227" y="2203761"/>
              <a:ext cx="562676" cy="1529801"/>
            </a:xfrm>
            <a:prstGeom prst="wedgeRectCallout">
              <a:avLst>
                <a:gd name="adj1" fmla="val 96234"/>
                <a:gd name="adj2" fmla="val 1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36000" bIns="36000" rtlCol="0" anchor="t" anchorCtr="0"/>
            <a:lstStyle/>
            <a:p>
              <a:r>
                <a:rPr lang="fr-BE" sz="1200" b="1" dirty="0">
                  <a:solidFill>
                    <a:srgbClr val="00CC00"/>
                  </a:solidFill>
                </a:rPr>
                <a:t>Hg</a:t>
              </a:r>
            </a:p>
            <a:p>
              <a:r>
                <a:rPr lang="fr-BE" sz="1200" b="1" dirty="0">
                  <a:solidFill>
                    <a:srgbClr val="00CC00"/>
                  </a:solidFill>
                </a:rPr>
                <a:t>Cr</a:t>
              </a:r>
            </a:p>
            <a:p>
              <a:r>
                <a:rPr lang="fr-BE" sz="1200" b="1" dirty="0">
                  <a:solidFill>
                    <a:srgbClr val="00CC00"/>
                  </a:solidFill>
                </a:rPr>
                <a:t>Ni</a:t>
              </a:r>
            </a:p>
            <a:p>
              <a:r>
                <a:rPr lang="fr-BE" sz="1200" b="1" dirty="0">
                  <a:solidFill>
                    <a:srgbClr val="00CC00"/>
                  </a:solidFill>
                </a:rPr>
                <a:t>Cu</a:t>
              </a:r>
            </a:p>
            <a:p>
              <a:r>
                <a:rPr lang="fr-BE" sz="1200" b="1" dirty="0">
                  <a:solidFill>
                    <a:srgbClr val="00CC00"/>
                  </a:solidFill>
                </a:rPr>
                <a:t>Zn</a:t>
              </a:r>
            </a:p>
            <a:p>
              <a:r>
                <a:rPr lang="fr-BE" sz="1200" b="1" dirty="0">
                  <a:solidFill>
                    <a:srgbClr val="00CC00"/>
                  </a:solidFill>
                </a:rPr>
                <a:t>As</a:t>
              </a:r>
            </a:p>
            <a:p>
              <a:r>
                <a:rPr lang="fr-BE" sz="1200" b="1" dirty="0">
                  <a:solidFill>
                    <a:srgbClr val="00CC00"/>
                  </a:solidFill>
                </a:rPr>
                <a:t>Cd</a:t>
              </a:r>
            </a:p>
            <a:p>
              <a:r>
                <a:rPr lang="fr-BE" sz="1200" b="1" dirty="0">
                  <a:solidFill>
                    <a:srgbClr val="FF0000"/>
                  </a:solidFill>
                </a:rPr>
                <a:t>Pb</a:t>
              </a:r>
            </a:p>
          </p:txBody>
        </p:sp>
        <p:sp>
          <p:nvSpPr>
            <p:cNvPr id="34" name="Bulle narrative : rectangle 33">
              <a:extLst>
                <a:ext uri="{FF2B5EF4-FFF2-40B4-BE49-F238E27FC236}">
                  <a16:creationId xmlns:a16="http://schemas.microsoft.com/office/drawing/2014/main" xmlns="" id="{7372E934-799A-4B37-872D-22C652B9FB6B}"/>
                </a:ext>
              </a:extLst>
            </p:cNvPr>
            <p:cNvSpPr/>
            <p:nvPr/>
          </p:nvSpPr>
          <p:spPr>
            <a:xfrm>
              <a:off x="3471955" y="692696"/>
              <a:ext cx="562676" cy="1529801"/>
            </a:xfrm>
            <a:prstGeom prst="wedgeRectCallout">
              <a:avLst>
                <a:gd name="adj1" fmla="val 71232"/>
                <a:gd name="adj2" fmla="val 537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36000" bIns="36000" rtlCol="0" anchor="t" anchorCtr="0"/>
            <a:lstStyle/>
            <a:p>
              <a:r>
                <a:rPr lang="fr-BE" sz="1200" b="1" dirty="0">
                  <a:solidFill>
                    <a:srgbClr val="00CC00"/>
                  </a:solidFill>
                </a:rPr>
                <a:t>Hg</a:t>
              </a:r>
            </a:p>
            <a:p>
              <a:r>
                <a:rPr lang="fr-BE" sz="1200" b="1" dirty="0">
                  <a:solidFill>
                    <a:srgbClr val="FF0000"/>
                  </a:solidFill>
                </a:rPr>
                <a:t>Cr</a:t>
              </a:r>
            </a:p>
            <a:p>
              <a:r>
                <a:rPr lang="fr-BE" sz="1200" b="1" dirty="0">
                  <a:solidFill>
                    <a:srgbClr val="FF0000"/>
                  </a:solidFill>
                </a:rPr>
                <a:t>Ni</a:t>
              </a:r>
            </a:p>
            <a:p>
              <a:r>
                <a:rPr lang="fr-BE" sz="1200" b="1" dirty="0">
                  <a:solidFill>
                    <a:srgbClr val="FF0000"/>
                  </a:solidFill>
                </a:rPr>
                <a:t>Cu</a:t>
              </a:r>
            </a:p>
            <a:p>
              <a:r>
                <a:rPr lang="fr-BE" sz="1200" b="1" dirty="0">
                  <a:solidFill>
                    <a:srgbClr val="FF0000"/>
                  </a:solidFill>
                </a:rPr>
                <a:t>Zn</a:t>
              </a:r>
            </a:p>
            <a:p>
              <a:r>
                <a:rPr lang="fr-BE" sz="1200" b="1" dirty="0">
                  <a:solidFill>
                    <a:srgbClr val="FF0000"/>
                  </a:solidFill>
                </a:rPr>
                <a:t>As</a:t>
              </a:r>
            </a:p>
            <a:p>
              <a:r>
                <a:rPr lang="fr-BE" sz="1200" b="1" dirty="0">
                  <a:solidFill>
                    <a:srgbClr val="FF0000"/>
                  </a:solidFill>
                </a:rPr>
                <a:t>Cd</a:t>
              </a:r>
            </a:p>
            <a:p>
              <a:r>
                <a:rPr lang="fr-BE" sz="1200" b="1" dirty="0">
                  <a:solidFill>
                    <a:srgbClr val="FF0000"/>
                  </a:solidFill>
                </a:rPr>
                <a:t>Pb</a:t>
              </a:r>
            </a:p>
          </p:txBody>
        </p:sp>
        <p:sp>
          <p:nvSpPr>
            <p:cNvPr id="35" name="Bulle narrative : rectangle 34">
              <a:extLst>
                <a:ext uri="{FF2B5EF4-FFF2-40B4-BE49-F238E27FC236}">
                  <a16:creationId xmlns:a16="http://schemas.microsoft.com/office/drawing/2014/main" xmlns="" id="{4BAA247E-77C7-48C6-967A-030776673AAC}"/>
                </a:ext>
              </a:extLst>
            </p:cNvPr>
            <p:cNvSpPr/>
            <p:nvPr/>
          </p:nvSpPr>
          <p:spPr>
            <a:xfrm>
              <a:off x="5251014" y="1268760"/>
              <a:ext cx="562676" cy="1529801"/>
            </a:xfrm>
            <a:prstGeom prst="wedgeRectCallout">
              <a:avLst>
                <a:gd name="adj1" fmla="val 68454"/>
                <a:gd name="adj2" fmla="val 3740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36000" bIns="36000" rtlCol="0" anchor="t" anchorCtr="0"/>
            <a:lstStyle/>
            <a:p>
              <a:r>
                <a:rPr lang="fr-BE" sz="1200" b="1" dirty="0">
                  <a:solidFill>
                    <a:srgbClr val="00CC00"/>
                  </a:solidFill>
                </a:rPr>
                <a:t>Hg</a:t>
              </a:r>
            </a:p>
            <a:p>
              <a:r>
                <a:rPr lang="fr-BE" sz="1200" b="1" dirty="0">
                  <a:solidFill>
                    <a:srgbClr val="00CC00"/>
                  </a:solidFill>
                </a:rPr>
                <a:t>Cr</a:t>
              </a:r>
            </a:p>
            <a:p>
              <a:r>
                <a:rPr lang="fr-BE" sz="1200" b="1" dirty="0">
                  <a:solidFill>
                    <a:srgbClr val="00CC00"/>
                  </a:solidFill>
                </a:rPr>
                <a:t>Ni</a:t>
              </a:r>
            </a:p>
            <a:p>
              <a:r>
                <a:rPr lang="fr-BE" sz="1200" b="1" dirty="0">
                  <a:solidFill>
                    <a:srgbClr val="FF0000"/>
                  </a:solidFill>
                </a:rPr>
                <a:t>Cu</a:t>
              </a:r>
            </a:p>
            <a:p>
              <a:r>
                <a:rPr lang="fr-BE" sz="1200" b="1" dirty="0">
                  <a:solidFill>
                    <a:srgbClr val="FF0000"/>
                  </a:solidFill>
                </a:rPr>
                <a:t>Zn</a:t>
              </a:r>
            </a:p>
            <a:p>
              <a:r>
                <a:rPr lang="fr-BE" sz="1200" b="1" dirty="0">
                  <a:solidFill>
                    <a:srgbClr val="00CC00"/>
                  </a:solidFill>
                </a:rPr>
                <a:t>As</a:t>
              </a:r>
            </a:p>
            <a:p>
              <a:r>
                <a:rPr lang="fr-BE" sz="1200" b="1" dirty="0">
                  <a:solidFill>
                    <a:srgbClr val="FF0000"/>
                  </a:solidFill>
                </a:rPr>
                <a:t>Cd</a:t>
              </a:r>
            </a:p>
            <a:p>
              <a:r>
                <a:rPr lang="fr-BE" sz="1200" b="1" dirty="0">
                  <a:solidFill>
                    <a:srgbClr val="FF0000"/>
                  </a:solidFill>
                </a:rPr>
                <a:t>Pb</a:t>
              </a:r>
            </a:p>
          </p:txBody>
        </p:sp>
        <p:sp>
          <p:nvSpPr>
            <p:cNvPr id="36" name="Bulle narrative : rectangle 35">
              <a:extLst>
                <a:ext uri="{FF2B5EF4-FFF2-40B4-BE49-F238E27FC236}">
                  <a16:creationId xmlns:a16="http://schemas.microsoft.com/office/drawing/2014/main" xmlns="" id="{9043A0C8-8AF8-468A-A150-CC1BF305B6E5}"/>
                </a:ext>
              </a:extLst>
            </p:cNvPr>
            <p:cNvSpPr/>
            <p:nvPr/>
          </p:nvSpPr>
          <p:spPr>
            <a:xfrm>
              <a:off x="6506356" y="2664099"/>
              <a:ext cx="562676" cy="1529801"/>
            </a:xfrm>
            <a:prstGeom prst="wedgeRectCallout">
              <a:avLst>
                <a:gd name="adj1" fmla="val -114889"/>
                <a:gd name="adj2" fmla="val -315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36000" bIns="36000" rtlCol="0" anchor="t" anchorCtr="0"/>
            <a:lstStyle/>
            <a:p>
              <a:r>
                <a:rPr lang="fr-BE" sz="1200" b="1" dirty="0">
                  <a:solidFill>
                    <a:srgbClr val="00CC00"/>
                  </a:solidFill>
                </a:rPr>
                <a:t>Hg</a:t>
              </a:r>
            </a:p>
            <a:p>
              <a:r>
                <a:rPr lang="fr-BE" sz="1200" b="1" dirty="0">
                  <a:solidFill>
                    <a:srgbClr val="00CC00"/>
                  </a:solidFill>
                </a:rPr>
                <a:t>Cr</a:t>
              </a:r>
            </a:p>
            <a:p>
              <a:r>
                <a:rPr lang="fr-BE" sz="1200" b="1" dirty="0">
                  <a:solidFill>
                    <a:srgbClr val="00CC00"/>
                  </a:solidFill>
                </a:rPr>
                <a:t>Ni</a:t>
              </a:r>
            </a:p>
            <a:p>
              <a:r>
                <a:rPr lang="fr-BE" sz="1200" b="1" dirty="0">
                  <a:solidFill>
                    <a:srgbClr val="FF0000"/>
                  </a:solidFill>
                </a:rPr>
                <a:t>Cu</a:t>
              </a:r>
            </a:p>
            <a:p>
              <a:r>
                <a:rPr lang="fr-BE" sz="1200" b="1" dirty="0">
                  <a:solidFill>
                    <a:srgbClr val="FF0000"/>
                  </a:solidFill>
                </a:rPr>
                <a:t>Zn</a:t>
              </a:r>
            </a:p>
            <a:p>
              <a:r>
                <a:rPr lang="fr-BE" sz="1200" b="1" dirty="0">
                  <a:solidFill>
                    <a:srgbClr val="FF0000"/>
                  </a:solidFill>
                </a:rPr>
                <a:t>As</a:t>
              </a:r>
            </a:p>
            <a:p>
              <a:r>
                <a:rPr lang="fr-BE" sz="1200" b="1" dirty="0">
                  <a:solidFill>
                    <a:srgbClr val="FF0000"/>
                  </a:solidFill>
                </a:rPr>
                <a:t>Cd</a:t>
              </a:r>
            </a:p>
            <a:p>
              <a:r>
                <a:rPr lang="fr-BE" sz="1200" b="1" dirty="0">
                  <a:solidFill>
                    <a:srgbClr val="FF0000"/>
                  </a:solidFill>
                </a:rPr>
                <a:t>Pb</a:t>
              </a:r>
            </a:p>
          </p:txBody>
        </p:sp>
        <p:sp>
          <p:nvSpPr>
            <p:cNvPr id="38" name="Bulle narrative : rectangle 37">
              <a:extLst>
                <a:ext uri="{FF2B5EF4-FFF2-40B4-BE49-F238E27FC236}">
                  <a16:creationId xmlns:a16="http://schemas.microsoft.com/office/drawing/2014/main" xmlns="" id="{E838C584-81F1-411E-95AD-7235B535BD1B}"/>
                </a:ext>
              </a:extLst>
            </p:cNvPr>
            <p:cNvSpPr/>
            <p:nvPr/>
          </p:nvSpPr>
          <p:spPr>
            <a:xfrm>
              <a:off x="6005710" y="620687"/>
              <a:ext cx="562676" cy="1529801"/>
            </a:xfrm>
            <a:prstGeom prst="wedgeRectCallout">
              <a:avLst>
                <a:gd name="adj1" fmla="val -96833"/>
                <a:gd name="adj2" fmla="val -3616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36000" bIns="36000" rtlCol="0" anchor="t" anchorCtr="0"/>
            <a:lstStyle/>
            <a:p>
              <a:r>
                <a:rPr lang="fr-BE" sz="1200" b="1" dirty="0">
                  <a:solidFill>
                    <a:srgbClr val="00CC00"/>
                  </a:solidFill>
                </a:rPr>
                <a:t>Hg</a:t>
              </a:r>
            </a:p>
            <a:p>
              <a:r>
                <a:rPr lang="fr-BE" sz="1200" b="1" dirty="0">
                  <a:solidFill>
                    <a:srgbClr val="00CC00"/>
                  </a:solidFill>
                </a:rPr>
                <a:t>Cr</a:t>
              </a:r>
            </a:p>
            <a:p>
              <a:r>
                <a:rPr lang="fr-BE" sz="1200" b="1" dirty="0">
                  <a:solidFill>
                    <a:srgbClr val="00CC00"/>
                  </a:solidFill>
                </a:rPr>
                <a:t>Ni</a:t>
              </a:r>
            </a:p>
            <a:p>
              <a:r>
                <a:rPr lang="fr-BE" sz="1200" b="1" dirty="0">
                  <a:solidFill>
                    <a:srgbClr val="FF0000"/>
                  </a:solidFill>
                </a:rPr>
                <a:t>Cu</a:t>
              </a:r>
            </a:p>
            <a:p>
              <a:r>
                <a:rPr lang="fr-BE" sz="1200" b="1" dirty="0">
                  <a:solidFill>
                    <a:srgbClr val="00CC00"/>
                  </a:solidFill>
                </a:rPr>
                <a:t>Zn</a:t>
              </a:r>
            </a:p>
            <a:p>
              <a:r>
                <a:rPr lang="fr-BE" sz="1200" b="1" dirty="0">
                  <a:solidFill>
                    <a:srgbClr val="00CC00"/>
                  </a:solidFill>
                </a:rPr>
                <a:t>As</a:t>
              </a:r>
            </a:p>
            <a:p>
              <a:r>
                <a:rPr lang="fr-BE" sz="1200" b="1" dirty="0">
                  <a:solidFill>
                    <a:srgbClr val="FF0000"/>
                  </a:solidFill>
                </a:rPr>
                <a:t>Cd</a:t>
              </a:r>
            </a:p>
            <a:p>
              <a:r>
                <a:rPr lang="fr-BE" sz="1200" b="1" dirty="0">
                  <a:solidFill>
                    <a:srgbClr val="FF0000"/>
                  </a:solidFill>
                </a:rPr>
                <a:t>Pb</a:t>
              </a:r>
            </a:p>
          </p:txBody>
        </p:sp>
        <p:sp>
          <p:nvSpPr>
            <p:cNvPr id="40" name="Bulle narrative : rectangle 39">
              <a:extLst>
                <a:ext uri="{FF2B5EF4-FFF2-40B4-BE49-F238E27FC236}">
                  <a16:creationId xmlns:a16="http://schemas.microsoft.com/office/drawing/2014/main" xmlns="" id="{61F23937-D1A0-48AF-B710-EC64FCEDE901}"/>
                </a:ext>
              </a:extLst>
            </p:cNvPr>
            <p:cNvSpPr/>
            <p:nvPr/>
          </p:nvSpPr>
          <p:spPr>
            <a:xfrm>
              <a:off x="2059903" y="3982189"/>
              <a:ext cx="562676" cy="1529801"/>
            </a:xfrm>
            <a:prstGeom prst="wedgeRectCallout">
              <a:avLst>
                <a:gd name="adj1" fmla="val 94845"/>
                <a:gd name="adj2" fmla="val -6068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36000" bIns="36000" rtlCol="0" anchor="t" anchorCtr="0"/>
            <a:lstStyle/>
            <a:p>
              <a:r>
                <a:rPr lang="fr-BE" sz="1200" b="1" dirty="0">
                  <a:solidFill>
                    <a:srgbClr val="00CC00"/>
                  </a:solidFill>
                </a:rPr>
                <a:t>Hg</a:t>
              </a:r>
            </a:p>
            <a:p>
              <a:r>
                <a:rPr lang="fr-BE" sz="1200" b="1" dirty="0">
                  <a:solidFill>
                    <a:srgbClr val="00CC00"/>
                  </a:solidFill>
                </a:rPr>
                <a:t>Cr</a:t>
              </a:r>
            </a:p>
            <a:p>
              <a:r>
                <a:rPr lang="fr-BE" sz="1200" b="1" dirty="0">
                  <a:solidFill>
                    <a:srgbClr val="00CC00"/>
                  </a:solidFill>
                </a:rPr>
                <a:t>Ni</a:t>
              </a:r>
            </a:p>
            <a:p>
              <a:r>
                <a:rPr lang="fr-BE" sz="1200" b="1" dirty="0">
                  <a:solidFill>
                    <a:srgbClr val="FF0000"/>
                  </a:solidFill>
                </a:rPr>
                <a:t>Cu</a:t>
              </a:r>
            </a:p>
            <a:p>
              <a:r>
                <a:rPr lang="fr-BE" sz="1200" b="1" dirty="0">
                  <a:solidFill>
                    <a:srgbClr val="FF0000"/>
                  </a:solidFill>
                </a:rPr>
                <a:t>Zn</a:t>
              </a:r>
            </a:p>
            <a:p>
              <a:r>
                <a:rPr lang="fr-BE" sz="1200" b="1" dirty="0">
                  <a:solidFill>
                    <a:srgbClr val="00CC00"/>
                  </a:solidFill>
                </a:rPr>
                <a:t>As</a:t>
              </a:r>
            </a:p>
            <a:p>
              <a:r>
                <a:rPr lang="fr-BE" sz="1200" b="1" dirty="0">
                  <a:solidFill>
                    <a:srgbClr val="00CC00"/>
                  </a:solidFill>
                </a:rPr>
                <a:t>Cd</a:t>
              </a:r>
            </a:p>
            <a:p>
              <a:r>
                <a:rPr lang="fr-BE" sz="1200" b="1" dirty="0">
                  <a:solidFill>
                    <a:srgbClr val="FF0000"/>
                  </a:solidFill>
                </a:rPr>
                <a:t>Pb</a:t>
              </a:r>
            </a:p>
          </p:txBody>
        </p:sp>
        <p:sp>
          <p:nvSpPr>
            <p:cNvPr id="41" name="Bulle narrative : rectangle 40">
              <a:extLst>
                <a:ext uri="{FF2B5EF4-FFF2-40B4-BE49-F238E27FC236}">
                  <a16:creationId xmlns:a16="http://schemas.microsoft.com/office/drawing/2014/main" xmlns="" id="{59951ACE-DA89-4C26-8D94-F00D93CABB4A}"/>
                </a:ext>
              </a:extLst>
            </p:cNvPr>
            <p:cNvSpPr/>
            <p:nvPr/>
          </p:nvSpPr>
          <p:spPr>
            <a:xfrm>
              <a:off x="3038156" y="4392291"/>
              <a:ext cx="562676" cy="1529801"/>
            </a:xfrm>
            <a:prstGeom prst="wedgeRectCallout">
              <a:avLst>
                <a:gd name="adj1" fmla="val 29563"/>
                <a:gd name="adj2" fmla="val -586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36000" bIns="36000" rtlCol="0" anchor="t" anchorCtr="0"/>
            <a:lstStyle/>
            <a:p>
              <a:r>
                <a:rPr lang="fr-BE" sz="1200" b="1" dirty="0">
                  <a:solidFill>
                    <a:srgbClr val="00CC00"/>
                  </a:solidFill>
                </a:rPr>
                <a:t>Hg</a:t>
              </a:r>
            </a:p>
            <a:p>
              <a:r>
                <a:rPr lang="fr-BE" sz="1200" b="1" dirty="0">
                  <a:solidFill>
                    <a:srgbClr val="00CC00"/>
                  </a:solidFill>
                </a:rPr>
                <a:t>Cr</a:t>
              </a:r>
            </a:p>
            <a:p>
              <a:r>
                <a:rPr lang="fr-BE" sz="1200" b="1" dirty="0">
                  <a:solidFill>
                    <a:srgbClr val="00CC00"/>
                  </a:solidFill>
                </a:rPr>
                <a:t>Ni</a:t>
              </a:r>
            </a:p>
            <a:p>
              <a:r>
                <a:rPr lang="fr-BE" sz="1200" b="1" dirty="0">
                  <a:solidFill>
                    <a:srgbClr val="FF0000"/>
                  </a:solidFill>
                </a:rPr>
                <a:t>Cu</a:t>
              </a:r>
            </a:p>
            <a:p>
              <a:r>
                <a:rPr lang="fr-BE" sz="1200" b="1" dirty="0">
                  <a:solidFill>
                    <a:srgbClr val="00CC00"/>
                  </a:solidFill>
                </a:rPr>
                <a:t>Zn</a:t>
              </a:r>
            </a:p>
            <a:p>
              <a:r>
                <a:rPr lang="fr-BE" sz="1200" b="1" dirty="0">
                  <a:solidFill>
                    <a:srgbClr val="00CC00"/>
                  </a:solidFill>
                </a:rPr>
                <a:t>As</a:t>
              </a:r>
            </a:p>
            <a:p>
              <a:r>
                <a:rPr lang="fr-BE" sz="1200" b="1" dirty="0">
                  <a:solidFill>
                    <a:srgbClr val="FF0000"/>
                  </a:solidFill>
                </a:rPr>
                <a:t>Cd</a:t>
              </a:r>
            </a:p>
            <a:p>
              <a:r>
                <a:rPr lang="fr-BE" sz="1200" b="1" dirty="0">
                  <a:solidFill>
                    <a:srgbClr val="FF0000"/>
                  </a:solidFill>
                </a:rPr>
                <a:t>Pb</a:t>
              </a:r>
            </a:p>
          </p:txBody>
        </p:sp>
        <p:sp>
          <p:nvSpPr>
            <p:cNvPr id="42" name="Bulle narrative : rectangle 41">
              <a:extLst>
                <a:ext uri="{FF2B5EF4-FFF2-40B4-BE49-F238E27FC236}">
                  <a16:creationId xmlns:a16="http://schemas.microsoft.com/office/drawing/2014/main" xmlns="" id="{D26C18CE-40DA-485C-8BF4-F7825584F356}"/>
                </a:ext>
              </a:extLst>
            </p:cNvPr>
            <p:cNvSpPr/>
            <p:nvPr/>
          </p:nvSpPr>
          <p:spPr>
            <a:xfrm>
              <a:off x="3999871" y="4509120"/>
              <a:ext cx="562676" cy="1529801"/>
            </a:xfrm>
            <a:prstGeom prst="wedgeRectCallout">
              <a:avLst>
                <a:gd name="adj1" fmla="val -17662"/>
                <a:gd name="adj2" fmla="val -617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36000" bIns="36000" rtlCol="0" anchor="t" anchorCtr="0"/>
            <a:lstStyle/>
            <a:p>
              <a:r>
                <a:rPr lang="fr-BE" sz="1200" b="1" dirty="0">
                  <a:solidFill>
                    <a:srgbClr val="00CC00"/>
                  </a:solidFill>
                </a:rPr>
                <a:t>Hg</a:t>
              </a:r>
            </a:p>
            <a:p>
              <a:r>
                <a:rPr lang="fr-BE" sz="1200" b="1" dirty="0">
                  <a:solidFill>
                    <a:srgbClr val="00CC00"/>
                  </a:solidFill>
                </a:rPr>
                <a:t>Cr</a:t>
              </a:r>
            </a:p>
            <a:p>
              <a:r>
                <a:rPr lang="fr-BE" sz="1200" b="1" dirty="0">
                  <a:solidFill>
                    <a:srgbClr val="00CC00"/>
                  </a:solidFill>
                </a:rPr>
                <a:t>Ni</a:t>
              </a:r>
            </a:p>
            <a:p>
              <a:r>
                <a:rPr lang="fr-BE" sz="1200" b="1" dirty="0">
                  <a:solidFill>
                    <a:srgbClr val="FF0000"/>
                  </a:solidFill>
                </a:rPr>
                <a:t>Cu</a:t>
              </a:r>
            </a:p>
            <a:p>
              <a:r>
                <a:rPr lang="fr-BE" sz="1200" b="1" dirty="0">
                  <a:solidFill>
                    <a:srgbClr val="00CC00"/>
                  </a:solidFill>
                </a:rPr>
                <a:t>Zn</a:t>
              </a:r>
            </a:p>
            <a:p>
              <a:r>
                <a:rPr lang="fr-BE" sz="1200" b="1" dirty="0">
                  <a:solidFill>
                    <a:srgbClr val="00CC00"/>
                  </a:solidFill>
                </a:rPr>
                <a:t>As</a:t>
              </a:r>
            </a:p>
            <a:p>
              <a:r>
                <a:rPr lang="fr-BE" sz="1200" b="1" dirty="0">
                  <a:solidFill>
                    <a:srgbClr val="FF0000"/>
                  </a:solidFill>
                </a:rPr>
                <a:t>Cd</a:t>
              </a:r>
            </a:p>
            <a:p>
              <a:r>
                <a:rPr lang="fr-BE" sz="1200" b="1" dirty="0">
                  <a:solidFill>
                    <a:srgbClr val="FF0000"/>
                  </a:solidFill>
                </a:rPr>
                <a:t>Pb</a:t>
              </a:r>
            </a:p>
          </p:txBody>
        </p:sp>
        <p:sp>
          <p:nvSpPr>
            <p:cNvPr id="44" name="Bulle narrative : rectangle 43">
              <a:extLst>
                <a:ext uri="{FF2B5EF4-FFF2-40B4-BE49-F238E27FC236}">
                  <a16:creationId xmlns:a16="http://schemas.microsoft.com/office/drawing/2014/main" xmlns="" id="{E7A3EAEA-1555-4E4E-863C-6522C8CCF3C0}"/>
                </a:ext>
              </a:extLst>
            </p:cNvPr>
            <p:cNvSpPr/>
            <p:nvPr/>
          </p:nvSpPr>
          <p:spPr>
            <a:xfrm>
              <a:off x="5532352" y="4379183"/>
              <a:ext cx="562676" cy="1529801"/>
            </a:xfrm>
            <a:prstGeom prst="wedgeRectCallout">
              <a:avLst>
                <a:gd name="adj1" fmla="val -52386"/>
                <a:gd name="adj2" fmla="val -581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36000" bIns="36000" rtlCol="0" anchor="t" anchorCtr="0"/>
            <a:lstStyle/>
            <a:p>
              <a:r>
                <a:rPr lang="fr-BE" sz="1200" b="1" dirty="0">
                  <a:solidFill>
                    <a:srgbClr val="00CC00"/>
                  </a:solidFill>
                </a:rPr>
                <a:t>Hg</a:t>
              </a:r>
            </a:p>
            <a:p>
              <a:r>
                <a:rPr lang="fr-BE" sz="1200" b="1" dirty="0">
                  <a:solidFill>
                    <a:srgbClr val="00CC00"/>
                  </a:solidFill>
                </a:rPr>
                <a:t>Cr</a:t>
              </a:r>
            </a:p>
            <a:p>
              <a:r>
                <a:rPr lang="fr-BE" sz="1200" b="1" dirty="0">
                  <a:solidFill>
                    <a:srgbClr val="00CC00"/>
                  </a:solidFill>
                </a:rPr>
                <a:t>Ni</a:t>
              </a:r>
            </a:p>
            <a:p>
              <a:r>
                <a:rPr lang="fr-BE" sz="1200" b="1" dirty="0">
                  <a:solidFill>
                    <a:srgbClr val="FF0000"/>
                  </a:solidFill>
                </a:rPr>
                <a:t>Cu</a:t>
              </a:r>
            </a:p>
            <a:p>
              <a:r>
                <a:rPr lang="fr-BE" sz="1200" b="1" dirty="0">
                  <a:solidFill>
                    <a:srgbClr val="00CC00"/>
                  </a:solidFill>
                </a:rPr>
                <a:t>Zn</a:t>
              </a:r>
            </a:p>
            <a:p>
              <a:r>
                <a:rPr lang="fr-BE" sz="1200" b="1" dirty="0">
                  <a:solidFill>
                    <a:srgbClr val="00CC00"/>
                  </a:solidFill>
                </a:rPr>
                <a:t>As</a:t>
              </a:r>
            </a:p>
            <a:p>
              <a:r>
                <a:rPr lang="fr-BE" sz="1200" b="1" dirty="0">
                  <a:solidFill>
                    <a:srgbClr val="00CC00"/>
                  </a:solidFill>
                </a:rPr>
                <a:t>Cd</a:t>
              </a:r>
            </a:p>
            <a:p>
              <a:r>
                <a:rPr lang="fr-BE" sz="1200" b="1" dirty="0">
                  <a:solidFill>
                    <a:srgbClr val="FF0000"/>
                  </a:solidFill>
                </a:rPr>
                <a:t>Pb</a:t>
              </a:r>
            </a:p>
          </p:txBody>
        </p:sp>
        <p:sp>
          <p:nvSpPr>
            <p:cNvPr id="45" name="Bulle narrative : rectangle 44">
              <a:extLst>
                <a:ext uri="{FF2B5EF4-FFF2-40B4-BE49-F238E27FC236}">
                  <a16:creationId xmlns:a16="http://schemas.microsoft.com/office/drawing/2014/main" xmlns="" id="{8FAB9161-ED5A-4F4F-9011-E23203F9FC72}"/>
                </a:ext>
              </a:extLst>
            </p:cNvPr>
            <p:cNvSpPr/>
            <p:nvPr/>
          </p:nvSpPr>
          <p:spPr>
            <a:xfrm>
              <a:off x="8605711" y="3217289"/>
              <a:ext cx="562676" cy="1529801"/>
            </a:xfrm>
            <a:prstGeom prst="wedgeRectCallout">
              <a:avLst>
                <a:gd name="adj1" fmla="val -95444"/>
                <a:gd name="adj2" fmla="val 16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36000" bIns="36000" rtlCol="0" anchor="t" anchorCtr="0"/>
            <a:lstStyle/>
            <a:p>
              <a:r>
                <a:rPr lang="fr-BE" sz="1200" b="1" dirty="0">
                  <a:solidFill>
                    <a:srgbClr val="00CC00"/>
                  </a:solidFill>
                </a:rPr>
                <a:t>Hg</a:t>
              </a:r>
            </a:p>
            <a:p>
              <a:r>
                <a:rPr lang="fr-BE" sz="1200" b="1" dirty="0">
                  <a:solidFill>
                    <a:srgbClr val="00CC00"/>
                  </a:solidFill>
                </a:rPr>
                <a:t>Cr</a:t>
              </a:r>
            </a:p>
            <a:p>
              <a:r>
                <a:rPr lang="fr-BE" sz="1200" b="1" dirty="0">
                  <a:solidFill>
                    <a:srgbClr val="00CC00"/>
                  </a:solidFill>
                </a:rPr>
                <a:t>Ni</a:t>
              </a:r>
            </a:p>
            <a:p>
              <a:r>
                <a:rPr lang="fr-BE" sz="1200" b="1" dirty="0">
                  <a:solidFill>
                    <a:srgbClr val="00CC00"/>
                  </a:solidFill>
                </a:rPr>
                <a:t>Cu</a:t>
              </a:r>
            </a:p>
            <a:p>
              <a:r>
                <a:rPr lang="fr-BE" sz="1200" b="1" dirty="0">
                  <a:solidFill>
                    <a:srgbClr val="00CC00"/>
                  </a:solidFill>
                </a:rPr>
                <a:t>Zn</a:t>
              </a:r>
            </a:p>
            <a:p>
              <a:r>
                <a:rPr lang="fr-BE" sz="1200" b="1" dirty="0">
                  <a:solidFill>
                    <a:srgbClr val="00CC00"/>
                  </a:solidFill>
                </a:rPr>
                <a:t>As</a:t>
              </a:r>
            </a:p>
            <a:p>
              <a:r>
                <a:rPr lang="fr-BE" sz="1200" b="1" dirty="0">
                  <a:solidFill>
                    <a:srgbClr val="00CC00"/>
                  </a:solidFill>
                </a:rPr>
                <a:t>Cd</a:t>
              </a:r>
            </a:p>
            <a:p>
              <a:r>
                <a:rPr lang="fr-BE" sz="1200" b="1" dirty="0">
                  <a:solidFill>
                    <a:srgbClr val="00CC00"/>
                  </a:solidFill>
                </a:rPr>
                <a:t>Pb</a:t>
              </a:r>
            </a:p>
          </p:txBody>
        </p:sp>
        <p:sp>
          <p:nvSpPr>
            <p:cNvPr id="46" name="Bulle narrative : rectangle 45">
              <a:extLst>
                <a:ext uri="{FF2B5EF4-FFF2-40B4-BE49-F238E27FC236}">
                  <a16:creationId xmlns:a16="http://schemas.microsoft.com/office/drawing/2014/main" xmlns="" id="{F0DDE284-0071-468C-960C-762998E3ED68}"/>
                </a:ext>
              </a:extLst>
            </p:cNvPr>
            <p:cNvSpPr/>
            <p:nvPr/>
          </p:nvSpPr>
          <p:spPr>
            <a:xfrm>
              <a:off x="8688288" y="5157192"/>
              <a:ext cx="562676" cy="1529801"/>
            </a:xfrm>
            <a:prstGeom prst="wedgeRectCallout">
              <a:avLst>
                <a:gd name="adj1" fmla="val 93456"/>
                <a:gd name="adj2" fmla="val 3740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36000" bIns="36000" rtlCol="0" anchor="t" anchorCtr="0"/>
            <a:lstStyle/>
            <a:p>
              <a:r>
                <a:rPr lang="fr-BE" sz="1200" b="1" dirty="0">
                  <a:solidFill>
                    <a:srgbClr val="00CC00"/>
                  </a:solidFill>
                </a:rPr>
                <a:t>Hg</a:t>
              </a:r>
            </a:p>
            <a:p>
              <a:r>
                <a:rPr lang="fr-BE" sz="1200" b="1" dirty="0">
                  <a:solidFill>
                    <a:srgbClr val="00CC00"/>
                  </a:solidFill>
                </a:rPr>
                <a:t>Cr</a:t>
              </a:r>
            </a:p>
            <a:p>
              <a:r>
                <a:rPr lang="fr-BE" sz="1200" b="1" dirty="0">
                  <a:solidFill>
                    <a:srgbClr val="00CC00"/>
                  </a:solidFill>
                </a:rPr>
                <a:t>Ni</a:t>
              </a:r>
            </a:p>
            <a:p>
              <a:r>
                <a:rPr lang="fr-BE" sz="1200" b="1" dirty="0">
                  <a:solidFill>
                    <a:srgbClr val="00CC00"/>
                  </a:solidFill>
                </a:rPr>
                <a:t>Cu</a:t>
              </a:r>
            </a:p>
            <a:p>
              <a:r>
                <a:rPr lang="fr-BE" sz="1200" b="1" dirty="0">
                  <a:solidFill>
                    <a:srgbClr val="00CC00"/>
                  </a:solidFill>
                </a:rPr>
                <a:t>Zn</a:t>
              </a:r>
            </a:p>
            <a:p>
              <a:r>
                <a:rPr lang="fr-BE" sz="1200" b="1" dirty="0">
                  <a:solidFill>
                    <a:srgbClr val="00CC00"/>
                  </a:solidFill>
                </a:rPr>
                <a:t>As</a:t>
              </a:r>
            </a:p>
            <a:p>
              <a:r>
                <a:rPr lang="fr-BE" sz="1200" b="1" dirty="0">
                  <a:solidFill>
                    <a:srgbClr val="00CC00"/>
                  </a:solidFill>
                </a:rPr>
                <a:t>Cd</a:t>
              </a:r>
            </a:p>
            <a:p>
              <a:r>
                <a:rPr lang="fr-BE" sz="1200" b="1" dirty="0">
                  <a:solidFill>
                    <a:srgbClr val="00CC00"/>
                  </a:solidFill>
                </a:rPr>
                <a:t>Pb</a:t>
              </a:r>
            </a:p>
          </p:txBody>
        </p:sp>
      </p:grpSp>
    </p:spTree>
    <p:extLst>
      <p:ext uri="{BB962C8B-B14F-4D97-AF65-F5344CB8AC3E}">
        <p14:creationId xmlns:p14="http://schemas.microsoft.com/office/powerpoint/2010/main" val="24964122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xmlns="" id="{BE54D873-AA03-4D0B-BDF8-263F7A8E5641}"/>
              </a:ext>
            </a:extLst>
          </p:cNvPr>
          <p:cNvGrpSpPr/>
          <p:nvPr/>
        </p:nvGrpSpPr>
        <p:grpSpPr>
          <a:xfrm>
            <a:off x="1524000" y="192348"/>
            <a:ext cx="9144000" cy="6473305"/>
            <a:chOff x="0" y="192347"/>
            <a:chExt cx="9144000" cy="6473305"/>
          </a:xfrm>
        </p:grpSpPr>
        <p:pic>
          <p:nvPicPr>
            <p:cNvPr id="4" name="Image 3">
              <a:extLst>
                <a:ext uri="{FF2B5EF4-FFF2-40B4-BE49-F238E27FC236}">
                  <a16:creationId xmlns:a16="http://schemas.microsoft.com/office/drawing/2014/main" xmlns="" id="{709DADD6-C42A-46E9-B6CD-C8D5DCA20D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2347"/>
              <a:ext cx="9144000" cy="6473305"/>
            </a:xfrm>
            <a:prstGeom prst="rect">
              <a:avLst/>
            </a:prstGeom>
          </p:spPr>
        </p:pic>
        <p:sp>
          <p:nvSpPr>
            <p:cNvPr id="5" name="Titre 1">
              <a:extLst>
                <a:ext uri="{FF2B5EF4-FFF2-40B4-BE49-F238E27FC236}">
                  <a16:creationId xmlns:a16="http://schemas.microsoft.com/office/drawing/2014/main" xmlns="" id="{FDFE87D9-7807-4048-9F98-9DA83360D143}"/>
                </a:ext>
              </a:extLst>
            </p:cNvPr>
            <p:cNvSpPr txBox="1">
              <a:spLocks/>
            </p:cNvSpPr>
            <p:nvPr/>
          </p:nvSpPr>
          <p:spPr>
            <a:xfrm>
              <a:off x="6898682" y="194416"/>
              <a:ext cx="2242592" cy="706090"/>
            </a:xfrm>
            <a:prstGeom prst="rect">
              <a:avLst/>
            </a:prstGeom>
            <a:solidFill>
              <a:schemeClr val="bg1"/>
            </a:solidFill>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dirty="0" err="1"/>
                <a:t>Oeufs</a:t>
              </a:r>
              <a:endParaRPr lang="fr-BE" dirty="0"/>
            </a:p>
          </p:txBody>
        </p:sp>
        <p:sp>
          <p:nvSpPr>
            <p:cNvPr id="7" name="Bulle narrative : rectangle 6">
              <a:extLst>
                <a:ext uri="{FF2B5EF4-FFF2-40B4-BE49-F238E27FC236}">
                  <a16:creationId xmlns:a16="http://schemas.microsoft.com/office/drawing/2014/main" xmlns="" id="{C9A23816-BE2D-4F8D-AB32-7ACC91CA592A}"/>
                </a:ext>
              </a:extLst>
            </p:cNvPr>
            <p:cNvSpPr/>
            <p:nvPr/>
          </p:nvSpPr>
          <p:spPr>
            <a:xfrm>
              <a:off x="677652" y="4723467"/>
              <a:ext cx="792088" cy="584278"/>
            </a:xfrm>
            <a:prstGeom prst="wedgeRectCallout">
              <a:avLst>
                <a:gd name="adj1" fmla="val 48418"/>
                <a:gd name="adj2" fmla="val -1091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36000" bIns="36000" rtlCol="0" anchor="t" anchorCtr="0"/>
            <a:lstStyle/>
            <a:p>
              <a:r>
                <a:rPr lang="fr-BE" sz="1200" dirty="0">
                  <a:solidFill>
                    <a:schemeClr val="tx1"/>
                  </a:solidFill>
                </a:rPr>
                <a:t>PCDD/F</a:t>
              </a:r>
            </a:p>
            <a:p>
              <a:r>
                <a:rPr lang="fr-BE" sz="1200" dirty="0">
                  <a:solidFill>
                    <a:schemeClr val="tx1"/>
                  </a:solidFill>
                </a:rPr>
                <a:t>+PCB-dl</a:t>
              </a:r>
            </a:p>
            <a:p>
              <a:r>
                <a:rPr lang="fr-BE" sz="1200" dirty="0">
                  <a:solidFill>
                    <a:schemeClr val="tx1"/>
                  </a:solidFill>
                </a:rPr>
                <a:t>PCB</a:t>
              </a:r>
            </a:p>
          </p:txBody>
        </p:sp>
        <p:sp>
          <p:nvSpPr>
            <p:cNvPr id="13" name="Bulle narrative : rectangle 12">
              <a:extLst>
                <a:ext uri="{FF2B5EF4-FFF2-40B4-BE49-F238E27FC236}">
                  <a16:creationId xmlns:a16="http://schemas.microsoft.com/office/drawing/2014/main" xmlns="" id="{59E87ACB-F79F-48E8-A91A-1176A94B235D}"/>
                </a:ext>
              </a:extLst>
            </p:cNvPr>
            <p:cNvSpPr/>
            <p:nvPr/>
          </p:nvSpPr>
          <p:spPr>
            <a:xfrm>
              <a:off x="178179" y="1889319"/>
              <a:ext cx="792088" cy="584278"/>
            </a:xfrm>
            <a:prstGeom prst="wedgeRectCallout">
              <a:avLst>
                <a:gd name="adj1" fmla="val 49397"/>
                <a:gd name="adj2" fmla="val 103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36000" bIns="36000" rtlCol="0" anchor="t" anchorCtr="0"/>
            <a:lstStyle/>
            <a:p>
              <a:r>
                <a:rPr lang="fr-BE" sz="1200" dirty="0">
                  <a:solidFill>
                    <a:schemeClr val="tx1"/>
                  </a:solidFill>
                </a:rPr>
                <a:t>PCDD/F</a:t>
              </a:r>
            </a:p>
            <a:p>
              <a:r>
                <a:rPr lang="fr-BE" sz="1200" dirty="0">
                  <a:solidFill>
                    <a:schemeClr val="tx1"/>
                  </a:solidFill>
                </a:rPr>
                <a:t>+PCB-dl</a:t>
              </a:r>
            </a:p>
            <a:p>
              <a:r>
                <a:rPr lang="fr-BE" sz="1200" dirty="0">
                  <a:solidFill>
                    <a:schemeClr val="tx1"/>
                  </a:solidFill>
                </a:rPr>
                <a:t>PCB</a:t>
              </a:r>
            </a:p>
          </p:txBody>
        </p:sp>
        <p:sp>
          <p:nvSpPr>
            <p:cNvPr id="15" name="Bulle narrative : rectangle 14">
              <a:extLst>
                <a:ext uri="{FF2B5EF4-FFF2-40B4-BE49-F238E27FC236}">
                  <a16:creationId xmlns:a16="http://schemas.microsoft.com/office/drawing/2014/main" xmlns="" id="{44D553F6-9CE3-491C-90E9-E5FBF965B7EA}"/>
                </a:ext>
              </a:extLst>
            </p:cNvPr>
            <p:cNvSpPr/>
            <p:nvPr/>
          </p:nvSpPr>
          <p:spPr>
            <a:xfrm>
              <a:off x="5796136" y="764704"/>
              <a:ext cx="792088" cy="584278"/>
            </a:xfrm>
            <a:prstGeom prst="wedgeRectCallout">
              <a:avLst>
                <a:gd name="adj1" fmla="val -64089"/>
                <a:gd name="adj2" fmla="val -839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36000" bIns="36000" rtlCol="0" anchor="t" anchorCtr="0"/>
            <a:lstStyle/>
            <a:p>
              <a:r>
                <a:rPr lang="fr-BE" sz="1200" dirty="0">
                  <a:solidFill>
                    <a:schemeClr val="tx1"/>
                  </a:solidFill>
                </a:rPr>
                <a:t>PCDD/F</a:t>
              </a:r>
            </a:p>
            <a:p>
              <a:r>
                <a:rPr lang="fr-BE" sz="1200" dirty="0">
                  <a:solidFill>
                    <a:schemeClr val="tx1"/>
                  </a:solidFill>
                </a:rPr>
                <a:t>+PCB-dl</a:t>
              </a:r>
            </a:p>
            <a:p>
              <a:r>
                <a:rPr lang="fr-BE" sz="1200" dirty="0">
                  <a:solidFill>
                    <a:schemeClr val="tx1"/>
                  </a:solidFill>
                </a:rPr>
                <a:t>PCB</a:t>
              </a:r>
            </a:p>
          </p:txBody>
        </p:sp>
        <p:sp>
          <p:nvSpPr>
            <p:cNvPr id="17" name="Bulle narrative : rectangle 16">
              <a:extLst>
                <a:ext uri="{FF2B5EF4-FFF2-40B4-BE49-F238E27FC236}">
                  <a16:creationId xmlns:a16="http://schemas.microsoft.com/office/drawing/2014/main" xmlns="" id="{E599EAD7-47CE-4F94-BD58-DEB08C3BB151}"/>
                </a:ext>
              </a:extLst>
            </p:cNvPr>
            <p:cNvSpPr/>
            <p:nvPr/>
          </p:nvSpPr>
          <p:spPr>
            <a:xfrm>
              <a:off x="340804" y="900506"/>
              <a:ext cx="792088" cy="584278"/>
            </a:xfrm>
            <a:prstGeom prst="wedgeRectCallout">
              <a:avLst>
                <a:gd name="adj1" fmla="val 98312"/>
                <a:gd name="adj2" fmla="val 380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36000" bIns="36000" rtlCol="0" anchor="t" anchorCtr="0"/>
            <a:lstStyle/>
            <a:p>
              <a:r>
                <a:rPr lang="fr-BE" sz="1200" dirty="0">
                  <a:solidFill>
                    <a:schemeClr val="tx1"/>
                  </a:solidFill>
                </a:rPr>
                <a:t>PCDD/F</a:t>
              </a:r>
            </a:p>
            <a:p>
              <a:r>
                <a:rPr lang="fr-BE" sz="1200" dirty="0">
                  <a:solidFill>
                    <a:schemeClr val="tx1"/>
                  </a:solidFill>
                </a:rPr>
                <a:t>+PCB-dl</a:t>
              </a:r>
            </a:p>
            <a:p>
              <a:r>
                <a:rPr lang="fr-BE" sz="1200" dirty="0">
                  <a:solidFill>
                    <a:schemeClr val="tx1"/>
                  </a:solidFill>
                </a:rPr>
                <a:t>PCB</a:t>
              </a:r>
            </a:p>
          </p:txBody>
        </p:sp>
        <p:sp>
          <p:nvSpPr>
            <p:cNvPr id="19" name="Bulle narrative : rectangle 18">
              <a:extLst>
                <a:ext uri="{FF2B5EF4-FFF2-40B4-BE49-F238E27FC236}">
                  <a16:creationId xmlns:a16="http://schemas.microsoft.com/office/drawing/2014/main" xmlns="" id="{42A3718C-0DB2-4C9F-A604-A59B6EA983F9}"/>
                </a:ext>
              </a:extLst>
            </p:cNvPr>
            <p:cNvSpPr/>
            <p:nvPr/>
          </p:nvSpPr>
          <p:spPr>
            <a:xfrm>
              <a:off x="3292624" y="556632"/>
              <a:ext cx="792088" cy="584278"/>
            </a:xfrm>
            <a:prstGeom prst="wedgeRectCallout">
              <a:avLst>
                <a:gd name="adj1" fmla="val 87551"/>
                <a:gd name="adj2" fmla="val -349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36000" bIns="36000" rtlCol="0" anchor="t" anchorCtr="0"/>
            <a:lstStyle/>
            <a:p>
              <a:r>
                <a:rPr lang="fr-BE" sz="1200" dirty="0">
                  <a:solidFill>
                    <a:schemeClr val="tx1"/>
                  </a:solidFill>
                </a:rPr>
                <a:t>PCDD/F</a:t>
              </a:r>
            </a:p>
            <a:p>
              <a:r>
                <a:rPr lang="fr-BE" sz="1200" dirty="0">
                  <a:solidFill>
                    <a:schemeClr val="tx1"/>
                  </a:solidFill>
                </a:rPr>
                <a:t>+PCB-dl</a:t>
              </a:r>
            </a:p>
            <a:p>
              <a:r>
                <a:rPr lang="fr-BE" sz="1200" dirty="0">
                  <a:solidFill>
                    <a:schemeClr val="tx1"/>
                  </a:solidFill>
                </a:rPr>
                <a:t>PCB</a:t>
              </a:r>
            </a:p>
          </p:txBody>
        </p:sp>
        <p:sp>
          <p:nvSpPr>
            <p:cNvPr id="21" name="Bulle narrative : rectangle 20">
              <a:extLst>
                <a:ext uri="{FF2B5EF4-FFF2-40B4-BE49-F238E27FC236}">
                  <a16:creationId xmlns:a16="http://schemas.microsoft.com/office/drawing/2014/main" xmlns="" id="{2A08E212-3E94-4E15-816F-64866AD0C82D}"/>
                </a:ext>
              </a:extLst>
            </p:cNvPr>
            <p:cNvSpPr/>
            <p:nvPr/>
          </p:nvSpPr>
          <p:spPr>
            <a:xfrm>
              <a:off x="7227890" y="4046388"/>
              <a:ext cx="792088" cy="584278"/>
            </a:xfrm>
            <a:prstGeom prst="wedgeRectCallout">
              <a:avLst>
                <a:gd name="adj1" fmla="val -70937"/>
                <a:gd name="adj2" fmla="val -919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36000" bIns="36000" rtlCol="0" anchor="t" anchorCtr="0"/>
            <a:lstStyle/>
            <a:p>
              <a:r>
                <a:rPr lang="fr-BE" sz="1200" dirty="0">
                  <a:solidFill>
                    <a:schemeClr val="tx1"/>
                  </a:solidFill>
                </a:rPr>
                <a:t>PCDD/F</a:t>
              </a:r>
            </a:p>
            <a:p>
              <a:r>
                <a:rPr lang="fr-BE" sz="1200" dirty="0">
                  <a:solidFill>
                    <a:schemeClr val="tx1"/>
                  </a:solidFill>
                </a:rPr>
                <a:t>+PCB-dl</a:t>
              </a:r>
            </a:p>
            <a:p>
              <a:r>
                <a:rPr lang="fr-BE" sz="1200" dirty="0">
                  <a:solidFill>
                    <a:schemeClr val="tx1"/>
                  </a:solidFill>
                </a:rPr>
                <a:t>PCB</a:t>
              </a:r>
            </a:p>
          </p:txBody>
        </p:sp>
        <p:sp>
          <p:nvSpPr>
            <p:cNvPr id="11" name="Ellipse 10">
              <a:extLst>
                <a:ext uri="{FF2B5EF4-FFF2-40B4-BE49-F238E27FC236}">
                  <a16:creationId xmlns:a16="http://schemas.microsoft.com/office/drawing/2014/main" xmlns="" id="{C8C317E8-842B-448F-B08C-7F5425928316}"/>
                </a:ext>
              </a:extLst>
            </p:cNvPr>
            <p:cNvSpPr/>
            <p:nvPr/>
          </p:nvSpPr>
          <p:spPr>
            <a:xfrm>
              <a:off x="338078" y="900506"/>
              <a:ext cx="180020" cy="18710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Ellipse 26">
              <a:extLst>
                <a:ext uri="{FF2B5EF4-FFF2-40B4-BE49-F238E27FC236}">
                  <a16:creationId xmlns:a16="http://schemas.microsoft.com/office/drawing/2014/main" xmlns="" id="{E282EA97-A16B-4B6F-98A9-5CED21CA38E4}"/>
                </a:ext>
              </a:extLst>
            </p:cNvPr>
            <p:cNvSpPr/>
            <p:nvPr/>
          </p:nvSpPr>
          <p:spPr>
            <a:xfrm>
              <a:off x="338078" y="1103077"/>
              <a:ext cx="180020" cy="18710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Ellipse 34">
              <a:extLst>
                <a:ext uri="{FF2B5EF4-FFF2-40B4-BE49-F238E27FC236}">
                  <a16:creationId xmlns:a16="http://schemas.microsoft.com/office/drawing/2014/main" xmlns="" id="{7833563F-6FF2-4CED-A93F-00803E1227C8}"/>
                </a:ext>
              </a:extLst>
            </p:cNvPr>
            <p:cNvSpPr/>
            <p:nvPr/>
          </p:nvSpPr>
          <p:spPr>
            <a:xfrm>
              <a:off x="5805480" y="1198898"/>
              <a:ext cx="180020" cy="187105"/>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7" name="Ellipse 36">
              <a:extLst>
                <a:ext uri="{FF2B5EF4-FFF2-40B4-BE49-F238E27FC236}">
                  <a16:creationId xmlns:a16="http://schemas.microsoft.com/office/drawing/2014/main" xmlns="" id="{CAF17738-A8E9-43F6-AEC1-2B03C7E94074}"/>
                </a:ext>
              </a:extLst>
            </p:cNvPr>
            <p:cNvSpPr/>
            <p:nvPr/>
          </p:nvSpPr>
          <p:spPr>
            <a:xfrm>
              <a:off x="338078" y="1310941"/>
              <a:ext cx="180020" cy="187105"/>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9" name="Ellipse 38">
              <a:extLst>
                <a:ext uri="{FF2B5EF4-FFF2-40B4-BE49-F238E27FC236}">
                  <a16:creationId xmlns:a16="http://schemas.microsoft.com/office/drawing/2014/main" xmlns="" id="{C9BEDF7C-C633-499D-921C-081ECEC9A609}"/>
                </a:ext>
              </a:extLst>
            </p:cNvPr>
            <p:cNvSpPr/>
            <p:nvPr/>
          </p:nvSpPr>
          <p:spPr>
            <a:xfrm>
              <a:off x="5793410" y="792586"/>
              <a:ext cx="180020" cy="187105"/>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1" name="Ellipse 40">
              <a:extLst>
                <a:ext uri="{FF2B5EF4-FFF2-40B4-BE49-F238E27FC236}">
                  <a16:creationId xmlns:a16="http://schemas.microsoft.com/office/drawing/2014/main" xmlns="" id="{202DD14D-7AAF-4377-B8CA-7EC47A1874E6}"/>
                </a:ext>
              </a:extLst>
            </p:cNvPr>
            <p:cNvSpPr/>
            <p:nvPr/>
          </p:nvSpPr>
          <p:spPr>
            <a:xfrm>
              <a:off x="7227890" y="4055924"/>
              <a:ext cx="180020" cy="18710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3" name="Ellipse 42">
              <a:extLst>
                <a:ext uri="{FF2B5EF4-FFF2-40B4-BE49-F238E27FC236}">
                  <a16:creationId xmlns:a16="http://schemas.microsoft.com/office/drawing/2014/main" xmlns="" id="{E6A0EE31-9E94-4FBC-99DC-2BC2778D8041}"/>
                </a:ext>
              </a:extLst>
            </p:cNvPr>
            <p:cNvSpPr/>
            <p:nvPr/>
          </p:nvSpPr>
          <p:spPr>
            <a:xfrm>
              <a:off x="3293858" y="556632"/>
              <a:ext cx="180020" cy="18710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5" name="Ellipse 44">
              <a:extLst>
                <a:ext uri="{FF2B5EF4-FFF2-40B4-BE49-F238E27FC236}">
                  <a16:creationId xmlns:a16="http://schemas.microsoft.com/office/drawing/2014/main" xmlns="" id="{3F5C0B91-8CD9-47B8-9021-96685E473934}"/>
                </a:ext>
              </a:extLst>
            </p:cNvPr>
            <p:cNvSpPr/>
            <p:nvPr/>
          </p:nvSpPr>
          <p:spPr>
            <a:xfrm>
              <a:off x="191598" y="1886568"/>
              <a:ext cx="180020" cy="18710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7" name="Ellipse 46">
              <a:extLst>
                <a:ext uri="{FF2B5EF4-FFF2-40B4-BE49-F238E27FC236}">
                  <a16:creationId xmlns:a16="http://schemas.microsoft.com/office/drawing/2014/main" xmlns="" id="{420C6C4B-9814-4750-A3AA-451D12827F95}"/>
                </a:ext>
              </a:extLst>
            </p:cNvPr>
            <p:cNvSpPr/>
            <p:nvPr/>
          </p:nvSpPr>
          <p:spPr>
            <a:xfrm>
              <a:off x="677652" y="4723467"/>
              <a:ext cx="180020" cy="187105"/>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9" name="Ellipse 48">
              <a:extLst>
                <a:ext uri="{FF2B5EF4-FFF2-40B4-BE49-F238E27FC236}">
                  <a16:creationId xmlns:a16="http://schemas.microsoft.com/office/drawing/2014/main" xmlns="" id="{5A13D83D-D241-4F74-A790-3D9770D4FCDB}"/>
                </a:ext>
              </a:extLst>
            </p:cNvPr>
            <p:cNvSpPr/>
            <p:nvPr/>
          </p:nvSpPr>
          <p:spPr>
            <a:xfrm>
              <a:off x="3293858" y="979691"/>
              <a:ext cx="180020" cy="187105"/>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3" name="Ellipse 52">
              <a:extLst>
                <a:ext uri="{FF2B5EF4-FFF2-40B4-BE49-F238E27FC236}">
                  <a16:creationId xmlns:a16="http://schemas.microsoft.com/office/drawing/2014/main" xmlns="" id="{1D83264A-B2CF-4A60-B08A-772FF77FB4C2}"/>
                </a:ext>
              </a:extLst>
            </p:cNvPr>
            <p:cNvSpPr/>
            <p:nvPr/>
          </p:nvSpPr>
          <p:spPr>
            <a:xfrm>
              <a:off x="5805480" y="993532"/>
              <a:ext cx="180020" cy="187105"/>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9" name="Ellipse 58">
              <a:extLst>
                <a:ext uri="{FF2B5EF4-FFF2-40B4-BE49-F238E27FC236}">
                  <a16:creationId xmlns:a16="http://schemas.microsoft.com/office/drawing/2014/main" xmlns="" id="{6F855C07-4629-418D-BF4B-C3ADF9AB777D}"/>
                </a:ext>
              </a:extLst>
            </p:cNvPr>
            <p:cNvSpPr/>
            <p:nvPr/>
          </p:nvSpPr>
          <p:spPr>
            <a:xfrm>
              <a:off x="678878" y="4936381"/>
              <a:ext cx="180020" cy="187105"/>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Bulle narrative : rectangle 5">
              <a:extLst>
                <a:ext uri="{FF2B5EF4-FFF2-40B4-BE49-F238E27FC236}">
                  <a16:creationId xmlns:a16="http://schemas.microsoft.com/office/drawing/2014/main" xmlns="" id="{0E0036E9-E34D-4081-9D57-62239FCDC033}"/>
                </a:ext>
              </a:extLst>
            </p:cNvPr>
            <p:cNvSpPr/>
            <p:nvPr/>
          </p:nvSpPr>
          <p:spPr>
            <a:xfrm>
              <a:off x="3383868" y="4431328"/>
              <a:ext cx="792088" cy="584278"/>
            </a:xfrm>
            <a:prstGeom prst="wedgeRectCallout">
              <a:avLst>
                <a:gd name="adj1" fmla="val 48418"/>
                <a:gd name="adj2" fmla="val -1091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36000" bIns="36000" rtlCol="0" anchor="t" anchorCtr="0"/>
            <a:lstStyle/>
            <a:p>
              <a:r>
                <a:rPr lang="fr-BE" sz="1200" dirty="0">
                  <a:solidFill>
                    <a:schemeClr val="tx1"/>
                  </a:solidFill>
                </a:rPr>
                <a:t>PCDD/F</a:t>
              </a:r>
            </a:p>
            <a:p>
              <a:r>
                <a:rPr lang="fr-BE" sz="1200" dirty="0">
                  <a:solidFill>
                    <a:schemeClr val="tx1"/>
                  </a:solidFill>
                </a:rPr>
                <a:t>+PCB-dl</a:t>
              </a:r>
            </a:p>
            <a:p>
              <a:r>
                <a:rPr lang="fr-BE" sz="1200" dirty="0">
                  <a:solidFill>
                    <a:schemeClr val="tx1"/>
                  </a:solidFill>
                </a:rPr>
                <a:t>PCB</a:t>
              </a:r>
            </a:p>
          </p:txBody>
        </p:sp>
        <p:sp>
          <p:nvSpPr>
            <p:cNvPr id="8" name="Bulle narrative : rectangle 7">
              <a:extLst>
                <a:ext uri="{FF2B5EF4-FFF2-40B4-BE49-F238E27FC236}">
                  <a16:creationId xmlns:a16="http://schemas.microsoft.com/office/drawing/2014/main" xmlns="" id="{0F4D7C61-8222-4A8D-81BE-7C767177F8B2}"/>
                </a:ext>
              </a:extLst>
            </p:cNvPr>
            <p:cNvSpPr/>
            <p:nvPr/>
          </p:nvSpPr>
          <p:spPr>
            <a:xfrm>
              <a:off x="4572000" y="2068957"/>
              <a:ext cx="792088" cy="584278"/>
            </a:xfrm>
            <a:prstGeom prst="wedgeRectCallout">
              <a:avLst>
                <a:gd name="adj1" fmla="val 4394"/>
                <a:gd name="adj2" fmla="val 1494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36000" bIns="36000" rtlCol="0" anchor="t" anchorCtr="0"/>
            <a:lstStyle/>
            <a:p>
              <a:r>
                <a:rPr lang="fr-BE" sz="1200" dirty="0">
                  <a:solidFill>
                    <a:schemeClr val="tx1"/>
                  </a:solidFill>
                </a:rPr>
                <a:t>PCDD/F</a:t>
              </a:r>
            </a:p>
            <a:p>
              <a:r>
                <a:rPr lang="fr-BE" sz="1200" dirty="0">
                  <a:solidFill>
                    <a:schemeClr val="tx1"/>
                  </a:solidFill>
                </a:rPr>
                <a:t>+PCB-dl</a:t>
              </a:r>
            </a:p>
            <a:p>
              <a:r>
                <a:rPr lang="fr-BE" sz="1200" dirty="0">
                  <a:solidFill>
                    <a:schemeClr val="tx1"/>
                  </a:solidFill>
                </a:rPr>
                <a:t>PCB</a:t>
              </a:r>
            </a:p>
          </p:txBody>
        </p:sp>
        <p:sp>
          <p:nvSpPr>
            <p:cNvPr id="9" name="Bulle narrative : rectangle 8">
              <a:extLst>
                <a:ext uri="{FF2B5EF4-FFF2-40B4-BE49-F238E27FC236}">
                  <a16:creationId xmlns:a16="http://schemas.microsoft.com/office/drawing/2014/main" xmlns="" id="{0F53E81D-ACEF-4408-B07D-19F113003CBD}"/>
                </a:ext>
              </a:extLst>
            </p:cNvPr>
            <p:cNvSpPr/>
            <p:nvPr/>
          </p:nvSpPr>
          <p:spPr>
            <a:xfrm>
              <a:off x="281608" y="3194878"/>
              <a:ext cx="792088" cy="584278"/>
            </a:xfrm>
            <a:prstGeom prst="wedgeRectCallout">
              <a:avLst>
                <a:gd name="adj1" fmla="val 48418"/>
                <a:gd name="adj2" fmla="val -1091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36000" rIns="36000" bIns="36000" rtlCol="0" anchor="t" anchorCtr="0"/>
            <a:lstStyle/>
            <a:p>
              <a:r>
                <a:rPr lang="fr-BE" sz="1200" dirty="0">
                  <a:solidFill>
                    <a:schemeClr val="tx1"/>
                  </a:solidFill>
                </a:rPr>
                <a:t>PCDD/F</a:t>
              </a:r>
            </a:p>
            <a:p>
              <a:r>
                <a:rPr lang="fr-BE" sz="1200" dirty="0">
                  <a:solidFill>
                    <a:schemeClr val="tx1"/>
                  </a:solidFill>
                </a:rPr>
                <a:t>+PCB-dl</a:t>
              </a:r>
            </a:p>
            <a:p>
              <a:r>
                <a:rPr lang="fr-BE" sz="1200" dirty="0">
                  <a:solidFill>
                    <a:schemeClr val="tx1"/>
                  </a:solidFill>
                </a:rPr>
                <a:t>PCB</a:t>
              </a:r>
            </a:p>
          </p:txBody>
        </p:sp>
        <p:sp>
          <p:nvSpPr>
            <p:cNvPr id="25" name="Ellipse 24">
              <a:extLst>
                <a:ext uri="{FF2B5EF4-FFF2-40B4-BE49-F238E27FC236}">
                  <a16:creationId xmlns:a16="http://schemas.microsoft.com/office/drawing/2014/main" xmlns="" id="{45F7A762-4BC5-4A7B-AA02-DA5B5A17FF6E}"/>
                </a:ext>
              </a:extLst>
            </p:cNvPr>
            <p:cNvSpPr/>
            <p:nvPr/>
          </p:nvSpPr>
          <p:spPr>
            <a:xfrm>
              <a:off x="275743" y="3198325"/>
              <a:ext cx="180020" cy="18710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Ellipse 22">
              <a:extLst>
                <a:ext uri="{FF2B5EF4-FFF2-40B4-BE49-F238E27FC236}">
                  <a16:creationId xmlns:a16="http://schemas.microsoft.com/office/drawing/2014/main" xmlns="" id="{AF248D98-03AC-419F-B71E-9E5833D25804}"/>
                </a:ext>
              </a:extLst>
            </p:cNvPr>
            <p:cNvSpPr/>
            <p:nvPr/>
          </p:nvSpPr>
          <p:spPr>
            <a:xfrm>
              <a:off x="4569734" y="2087905"/>
              <a:ext cx="180020" cy="18710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5" name="Ellipse 54">
              <a:extLst>
                <a:ext uri="{FF2B5EF4-FFF2-40B4-BE49-F238E27FC236}">
                  <a16:creationId xmlns:a16="http://schemas.microsoft.com/office/drawing/2014/main" xmlns="" id="{ECE9FADD-F464-45D2-A0D9-8F2B6588D8FA}"/>
                </a:ext>
              </a:extLst>
            </p:cNvPr>
            <p:cNvSpPr/>
            <p:nvPr/>
          </p:nvSpPr>
          <p:spPr>
            <a:xfrm>
              <a:off x="3383868" y="4450942"/>
              <a:ext cx="180020" cy="187105"/>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Ellipse 9">
              <a:extLst>
                <a:ext uri="{FF2B5EF4-FFF2-40B4-BE49-F238E27FC236}">
                  <a16:creationId xmlns:a16="http://schemas.microsoft.com/office/drawing/2014/main" xmlns="" id="{5E51B9E8-0FD0-4DE3-A4DE-48BE59D6AC87}"/>
                </a:ext>
              </a:extLst>
            </p:cNvPr>
            <p:cNvSpPr/>
            <p:nvPr/>
          </p:nvSpPr>
          <p:spPr>
            <a:xfrm>
              <a:off x="191598" y="2094432"/>
              <a:ext cx="180020" cy="18710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Ellipse 11">
              <a:extLst>
                <a:ext uri="{FF2B5EF4-FFF2-40B4-BE49-F238E27FC236}">
                  <a16:creationId xmlns:a16="http://schemas.microsoft.com/office/drawing/2014/main" xmlns="" id="{4C63262D-2834-4130-9843-93D2FD692F9E}"/>
                </a:ext>
              </a:extLst>
            </p:cNvPr>
            <p:cNvSpPr/>
            <p:nvPr/>
          </p:nvSpPr>
          <p:spPr>
            <a:xfrm>
              <a:off x="270478" y="3410999"/>
              <a:ext cx="180020" cy="18710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Ellipse 13">
              <a:extLst>
                <a:ext uri="{FF2B5EF4-FFF2-40B4-BE49-F238E27FC236}">
                  <a16:creationId xmlns:a16="http://schemas.microsoft.com/office/drawing/2014/main" xmlns="" id="{4AE44665-C415-476C-AF61-6402F1F10293}"/>
                </a:ext>
              </a:extLst>
            </p:cNvPr>
            <p:cNvSpPr/>
            <p:nvPr/>
          </p:nvSpPr>
          <p:spPr>
            <a:xfrm>
              <a:off x="7227890" y="4275098"/>
              <a:ext cx="180020" cy="18710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Ellipse 15">
              <a:extLst>
                <a:ext uri="{FF2B5EF4-FFF2-40B4-BE49-F238E27FC236}">
                  <a16:creationId xmlns:a16="http://schemas.microsoft.com/office/drawing/2014/main" xmlns="" id="{01782C6B-BF80-4CC4-9919-AB05D145C94A}"/>
                </a:ext>
              </a:extLst>
            </p:cNvPr>
            <p:cNvSpPr/>
            <p:nvPr/>
          </p:nvSpPr>
          <p:spPr>
            <a:xfrm>
              <a:off x="3293858" y="765350"/>
              <a:ext cx="180020" cy="18710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Ellipse 17">
              <a:extLst>
                <a:ext uri="{FF2B5EF4-FFF2-40B4-BE49-F238E27FC236}">
                  <a16:creationId xmlns:a16="http://schemas.microsoft.com/office/drawing/2014/main" xmlns="" id="{DC84E4EE-F9DB-475F-9FE2-7F7CFA2EF04B}"/>
                </a:ext>
              </a:extLst>
            </p:cNvPr>
            <p:cNvSpPr/>
            <p:nvPr/>
          </p:nvSpPr>
          <p:spPr>
            <a:xfrm>
              <a:off x="4569734" y="2293958"/>
              <a:ext cx="180020" cy="18710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1" name="Ellipse 50">
              <a:extLst>
                <a:ext uri="{FF2B5EF4-FFF2-40B4-BE49-F238E27FC236}">
                  <a16:creationId xmlns:a16="http://schemas.microsoft.com/office/drawing/2014/main" xmlns="" id="{C5D9ECF7-B7BC-498C-8226-67A128E5B15A}"/>
                </a:ext>
              </a:extLst>
            </p:cNvPr>
            <p:cNvSpPr/>
            <p:nvPr/>
          </p:nvSpPr>
          <p:spPr>
            <a:xfrm>
              <a:off x="3375036" y="4657661"/>
              <a:ext cx="180020" cy="187105"/>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Ellipse 19">
              <a:extLst>
                <a:ext uri="{FF2B5EF4-FFF2-40B4-BE49-F238E27FC236}">
                  <a16:creationId xmlns:a16="http://schemas.microsoft.com/office/drawing/2014/main" xmlns="" id="{87ED9719-1CC3-4B8B-A007-31A23B2D05C5}"/>
                </a:ext>
              </a:extLst>
            </p:cNvPr>
            <p:cNvSpPr/>
            <p:nvPr/>
          </p:nvSpPr>
          <p:spPr>
            <a:xfrm>
              <a:off x="198252" y="2301007"/>
              <a:ext cx="180020" cy="18710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Ellipse 21">
              <a:extLst>
                <a:ext uri="{FF2B5EF4-FFF2-40B4-BE49-F238E27FC236}">
                  <a16:creationId xmlns:a16="http://schemas.microsoft.com/office/drawing/2014/main" xmlns="" id="{7801E9FE-8603-470A-9E4A-E0406B439504}"/>
                </a:ext>
              </a:extLst>
            </p:cNvPr>
            <p:cNvSpPr/>
            <p:nvPr/>
          </p:nvSpPr>
          <p:spPr>
            <a:xfrm>
              <a:off x="7227890" y="4470556"/>
              <a:ext cx="180020" cy="18710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Ellipse 25">
              <a:extLst>
                <a:ext uri="{FF2B5EF4-FFF2-40B4-BE49-F238E27FC236}">
                  <a16:creationId xmlns:a16="http://schemas.microsoft.com/office/drawing/2014/main" xmlns="" id="{2E227F0E-E3E5-4F9B-A17A-A2092906F324}"/>
                </a:ext>
              </a:extLst>
            </p:cNvPr>
            <p:cNvSpPr/>
            <p:nvPr/>
          </p:nvSpPr>
          <p:spPr>
            <a:xfrm>
              <a:off x="677652" y="5133544"/>
              <a:ext cx="180020" cy="187105"/>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8" name="Ellipse 27">
              <a:extLst>
                <a:ext uri="{FF2B5EF4-FFF2-40B4-BE49-F238E27FC236}">
                  <a16:creationId xmlns:a16="http://schemas.microsoft.com/office/drawing/2014/main" xmlns="" id="{CA836593-DF8B-4479-9B3D-24E88A545DCD}"/>
                </a:ext>
              </a:extLst>
            </p:cNvPr>
            <p:cNvSpPr/>
            <p:nvPr/>
          </p:nvSpPr>
          <p:spPr>
            <a:xfrm>
              <a:off x="3375036" y="4853980"/>
              <a:ext cx="180020" cy="187105"/>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9" name="Ellipse 28">
              <a:extLst>
                <a:ext uri="{FF2B5EF4-FFF2-40B4-BE49-F238E27FC236}">
                  <a16:creationId xmlns:a16="http://schemas.microsoft.com/office/drawing/2014/main" xmlns="" id="{8292D8CF-2EEE-46E4-9842-8B4C808C9541}"/>
                </a:ext>
              </a:extLst>
            </p:cNvPr>
            <p:cNvSpPr/>
            <p:nvPr/>
          </p:nvSpPr>
          <p:spPr>
            <a:xfrm>
              <a:off x="4569734" y="2488112"/>
              <a:ext cx="180020" cy="187105"/>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7" name="Ellipse 56">
              <a:extLst>
                <a:ext uri="{FF2B5EF4-FFF2-40B4-BE49-F238E27FC236}">
                  <a16:creationId xmlns:a16="http://schemas.microsoft.com/office/drawing/2014/main" xmlns="" id="{36D5260E-E5D2-4E65-96A7-345C69F04FD3}"/>
                </a:ext>
              </a:extLst>
            </p:cNvPr>
            <p:cNvSpPr/>
            <p:nvPr/>
          </p:nvSpPr>
          <p:spPr>
            <a:xfrm>
              <a:off x="281608" y="3611913"/>
              <a:ext cx="180020" cy="187105"/>
            </a:xfrm>
            <a:prstGeom prst="ellipse">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Tree>
    <p:extLst>
      <p:ext uri="{BB962C8B-B14F-4D97-AF65-F5344CB8AC3E}">
        <p14:creationId xmlns:p14="http://schemas.microsoft.com/office/powerpoint/2010/main" val="1760689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EA21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Inspiration.thmx</Template>
  <TotalTime>60850</TotalTime>
  <Words>697</Words>
  <Application>Microsoft Office PowerPoint</Application>
  <PresentationFormat>Grand écran</PresentationFormat>
  <Paragraphs>224</Paragraphs>
  <Slides>12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Calibri</vt:lpstr>
      <vt:lpstr>CBEHNC+Arial</vt:lpstr>
      <vt:lpstr>TimesNewRomanPSMT</vt:lpstr>
      <vt:lpstr>Thème Office</vt:lpstr>
      <vt:lpstr>MONS Etude de biosurveillance autour du broyeur 25 septembre 2020 – Principaux résultats</vt:lpstr>
      <vt:lpstr>Quels étaient les objectifs ?</vt:lpstr>
      <vt:lpstr>A quelles questions répond-on ?</vt:lpstr>
      <vt:lpstr>Participation active  Nombreux riverains volontaires</vt:lpstr>
      <vt:lpstr>Qu’avons-nous mesuré ? définitions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XPSP2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Admin</dc:creator>
  <cp:lastModifiedBy>Marneffe Catherine</cp:lastModifiedBy>
  <cp:revision>950</cp:revision>
  <cp:lastPrinted>2011-12-22T14:17:32Z</cp:lastPrinted>
  <dcterms:created xsi:type="dcterms:W3CDTF">2010-12-03T11:20:40Z</dcterms:created>
  <dcterms:modified xsi:type="dcterms:W3CDTF">2021-04-30T08:31:57Z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7a477d1-147d-4e34-b5e3-7b26d2f44870_Enabled">
    <vt:lpwstr>True</vt:lpwstr>
  </property>
  <property fmtid="{D5CDD505-2E9C-101B-9397-08002B2CF9AE}" pid="3" name="MSIP_Label_97a477d1-147d-4e34-b5e3-7b26d2f44870_SiteId">
    <vt:lpwstr>1f816a84-7aa6-4a56-b22a-7b3452fa8681</vt:lpwstr>
  </property>
  <property fmtid="{D5CDD505-2E9C-101B-9397-08002B2CF9AE}" pid="4" name="MSIP_Label_97a477d1-147d-4e34-b5e3-7b26d2f44870_Owner">
    <vt:lpwstr>mariejulie.goffaux@spw.wallonie.be</vt:lpwstr>
  </property>
  <property fmtid="{D5CDD505-2E9C-101B-9397-08002B2CF9AE}" pid="5" name="MSIP_Label_97a477d1-147d-4e34-b5e3-7b26d2f44870_SetDate">
    <vt:lpwstr>2020-09-25T16:23:21.5460802Z</vt:lpwstr>
  </property>
  <property fmtid="{D5CDD505-2E9C-101B-9397-08002B2CF9AE}" pid="6" name="MSIP_Label_97a477d1-147d-4e34-b5e3-7b26d2f44870_Name">
    <vt:lpwstr>Restreint</vt:lpwstr>
  </property>
  <property fmtid="{D5CDD505-2E9C-101B-9397-08002B2CF9AE}" pid="7" name="MSIP_Label_97a477d1-147d-4e34-b5e3-7b26d2f44870_Application">
    <vt:lpwstr>Microsoft Azure Information Protection</vt:lpwstr>
  </property>
  <property fmtid="{D5CDD505-2E9C-101B-9397-08002B2CF9AE}" pid="8" name="MSIP_Label_97a477d1-147d-4e34-b5e3-7b26d2f44870_ActionId">
    <vt:lpwstr>4a14238d-7b2a-4dfe-874b-acc7053b6b0a</vt:lpwstr>
  </property>
  <property fmtid="{D5CDD505-2E9C-101B-9397-08002B2CF9AE}" pid="9" name="MSIP_Label_97a477d1-147d-4e34-b5e3-7b26d2f44870_Extended_MSFT_Method">
    <vt:lpwstr>Automatic</vt:lpwstr>
  </property>
  <property fmtid="{D5CDD505-2E9C-101B-9397-08002B2CF9AE}" pid="10" name="Sensitivity">
    <vt:lpwstr>Restreint</vt:lpwstr>
  </property>
</Properties>
</file>