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E4"/>
    <a:srgbClr val="BECDE1"/>
    <a:srgbClr val="BFCDE1"/>
    <a:srgbClr val="BBD1F0"/>
    <a:srgbClr val="E2E5E8"/>
    <a:srgbClr val="FADDD0"/>
    <a:srgbClr val="FBE5D9"/>
    <a:srgbClr val="C1CFE3"/>
    <a:srgbClr val="FBE7DD"/>
    <a:srgbClr val="E7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077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600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424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15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59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05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643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07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12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749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78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2D11-9469-4ABF-A1A4-ACD8A2872BB2}" type="datetimeFigureOut">
              <a:rPr lang="fr-BE" smtClean="0"/>
              <a:t>15-02-23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1A56-FEA2-40B5-BEE0-B703D22569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112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mons.b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89983"/>
            <a:ext cx="9144000" cy="2119979"/>
          </a:xfrm>
        </p:spPr>
        <p:txBody>
          <a:bodyPr/>
          <a:lstStyle/>
          <a:p>
            <a:r>
              <a:rPr lang="fr-BE" b="1" u="sng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Organiser un évènement à Mons</a:t>
            </a:r>
            <a:endParaRPr lang="fr-BE" b="1" u="sng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2513" y="3955774"/>
            <a:ext cx="9710530" cy="1302026"/>
          </a:xfrm>
        </p:spPr>
        <p:txBody>
          <a:bodyPr>
            <a:noAutofit/>
          </a:bodyPr>
          <a:lstStyle/>
          <a:p>
            <a:r>
              <a:rPr lang="fr-BE" sz="3600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Présentation et mode d’emploi de la plateforme E-Guichet et du formulaire évènement</a:t>
            </a:r>
            <a:endParaRPr lang="fr-BE" sz="3600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39" cy="13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1737" y="342900"/>
            <a:ext cx="5940575" cy="685799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Attention aux sous-questions !</a:t>
            </a:r>
            <a:endParaRPr lang="fr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181" r="4593" b="-723"/>
          <a:stretch/>
        </p:blipFill>
        <p:spPr>
          <a:xfrm>
            <a:off x="5040000" y="1450472"/>
            <a:ext cx="6660000" cy="3996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2115" y="2287499"/>
            <a:ext cx="3932237" cy="664423"/>
          </a:xfrm>
        </p:spPr>
        <p:txBody>
          <a:bodyPr>
            <a:noAutofit/>
          </a:bodyPr>
          <a:lstStyle/>
          <a:p>
            <a:pPr algn="just"/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ne pas y répondre vous bloquera dans </a:t>
            </a:r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l’avancée </a:t>
            </a:r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formulaire.</a:t>
            </a:r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114" cy="137160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374458" y="3727735"/>
            <a:ext cx="1598584" cy="140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1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752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 plan d’implantation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15" cy="138679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-186" r="-95" b="19359"/>
          <a:stretch/>
        </p:blipFill>
        <p:spPr>
          <a:xfrm>
            <a:off x="4690035" y="1386790"/>
            <a:ext cx="6939255" cy="41421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725004"/>
            <a:ext cx="4064000" cy="646331"/>
          </a:xfrm>
          <a:prstGeom prst="rect">
            <a:avLst/>
          </a:prstGeom>
          <a:solidFill>
            <a:srgbClr val="C1CFE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Uniquement pour les évènements </a:t>
            </a:r>
          </a:p>
          <a:p>
            <a:pPr algn="ctr"/>
            <a:r>
              <a:rPr lang="fr-BE" b="1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se déroulant en extérieur</a:t>
            </a:r>
            <a:endParaRPr lang="fr-BE" b="1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495558"/>
            <a:ext cx="4064000" cy="646331"/>
          </a:xfrm>
          <a:prstGeom prst="rect">
            <a:avLst/>
          </a:prstGeom>
          <a:solidFill>
            <a:srgbClr val="C1CFE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Veillez toutefois à remettre des plans les plus détaillés possible !</a:t>
            </a:r>
            <a:endParaRPr lang="fr-BE" b="1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6" cy="1367693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66090" y="365126"/>
            <a:ext cx="9722339" cy="1002567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 plan d’implantation : un exemple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13" y="1367693"/>
            <a:ext cx="5984695" cy="54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383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La demande d’aide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3" cy="137550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0240"/>
            <a:ext cx="2782276" cy="518990"/>
          </a:xfrm>
          <a:solidFill>
            <a:srgbClr val="C1CFE3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Plusieurs volets :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940538" y="2485293"/>
            <a:ext cx="679938" cy="328246"/>
          </a:xfrm>
          <a:prstGeom prst="rightArrow">
            <a:avLst/>
          </a:prstGeom>
          <a:solidFill>
            <a:srgbClr val="FBE5D9"/>
          </a:solidFill>
          <a:ln>
            <a:solidFill>
              <a:srgbClr val="BFC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852983" y="2467654"/>
            <a:ext cx="4345355" cy="369332"/>
          </a:xfrm>
          <a:prstGeom prst="rect">
            <a:avLst/>
          </a:prstGeom>
          <a:solidFill>
            <a:srgbClr val="FADDD0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Communication 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940538" y="3149602"/>
            <a:ext cx="679938" cy="328246"/>
          </a:xfrm>
          <a:prstGeom prst="rightArrow">
            <a:avLst/>
          </a:prstGeom>
          <a:solidFill>
            <a:srgbClr val="FBE5D9"/>
          </a:solidFill>
          <a:ln>
            <a:solidFill>
              <a:srgbClr val="BFC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3852984" y="3129059"/>
            <a:ext cx="4345354" cy="369332"/>
          </a:xfrm>
          <a:prstGeom prst="rect">
            <a:avLst/>
          </a:prstGeom>
          <a:solidFill>
            <a:srgbClr val="FADDD0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Durabilité de votre évènement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940538" y="3813911"/>
            <a:ext cx="679938" cy="328246"/>
          </a:xfrm>
          <a:prstGeom prst="rightArrow">
            <a:avLst/>
          </a:prstGeom>
          <a:solidFill>
            <a:srgbClr val="FBE5D9"/>
          </a:solidFill>
          <a:ln>
            <a:solidFill>
              <a:srgbClr val="BFC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852984" y="3796273"/>
            <a:ext cx="4345354" cy="369332"/>
          </a:xfrm>
          <a:prstGeom prst="rect">
            <a:avLst/>
          </a:prstGeom>
          <a:solidFill>
            <a:srgbClr val="FADDD0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Subside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940538" y="4478220"/>
            <a:ext cx="679938" cy="328246"/>
          </a:xfrm>
          <a:prstGeom prst="rightArrow">
            <a:avLst/>
          </a:prstGeom>
          <a:solidFill>
            <a:srgbClr val="FBE5D9"/>
          </a:solidFill>
          <a:ln>
            <a:solidFill>
              <a:srgbClr val="BFC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852984" y="4457677"/>
            <a:ext cx="4345354" cy="369332"/>
          </a:xfrm>
          <a:prstGeom prst="rect">
            <a:avLst/>
          </a:prstGeom>
          <a:solidFill>
            <a:srgbClr val="FADDD0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Prêt de matériel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1281"/>
            <a:ext cx="922213" cy="13867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383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 prêt de matériel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" y="1451076"/>
            <a:ext cx="6316296" cy="31150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55877" y="2685426"/>
            <a:ext cx="3360616" cy="646331"/>
          </a:xfrm>
          <a:prstGeom prst="rect">
            <a:avLst/>
          </a:prstGeom>
          <a:solidFill>
            <a:srgbClr val="BBD1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Obligation de remplir le fichier disponible sous ce lien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0800000">
            <a:off x="5509847" y="3008591"/>
            <a:ext cx="1781907" cy="17160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3229"/>
          <a:stretch/>
        </p:blipFill>
        <p:spPr>
          <a:xfrm>
            <a:off x="3520830" y="3522213"/>
            <a:ext cx="5759939" cy="33357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4505" y="5323118"/>
            <a:ext cx="3360616" cy="646331"/>
          </a:xfrm>
          <a:prstGeom prst="rect">
            <a:avLst/>
          </a:prstGeom>
          <a:solidFill>
            <a:srgbClr val="BBD1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Puis joindre le fichier au formulaire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2" name="Flèche droite 11"/>
          <p:cNvSpPr/>
          <p:nvPr/>
        </p:nvSpPr>
        <p:spPr>
          <a:xfrm rot="16200000">
            <a:off x="1208643" y="4704544"/>
            <a:ext cx="902678" cy="2096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835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002567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Les remarques / demandes supplémentaires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5" cy="136769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r="700" b="2521"/>
          <a:stretch/>
        </p:blipFill>
        <p:spPr>
          <a:xfrm>
            <a:off x="4079631" y="1453661"/>
            <a:ext cx="7940431" cy="53457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755" y="3118338"/>
            <a:ext cx="3493476" cy="1323439"/>
          </a:xfrm>
          <a:prstGeom prst="rect">
            <a:avLst/>
          </a:prstGeom>
          <a:solidFill>
            <a:srgbClr val="BECDE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Possibilité d’introduire ici vos demandes de matériel et/ou de services non repris dans les pages précédentes</a:t>
            </a:r>
            <a:endParaRPr lang="fr-BE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673230" y="3674549"/>
            <a:ext cx="914401" cy="186251"/>
          </a:xfrm>
          <a:prstGeom prst="rightArrow">
            <a:avLst/>
          </a:prstGeom>
          <a:solidFill>
            <a:srgbClr val="BEC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715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2"/>
            <a:ext cx="922215" cy="138678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383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La validation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71" y="1658130"/>
            <a:ext cx="6069654" cy="34964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236644" y="2571363"/>
            <a:ext cx="570523" cy="19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22215" y="2345890"/>
            <a:ext cx="4829908" cy="646331"/>
          </a:xfrm>
          <a:prstGeom prst="rect">
            <a:avLst/>
          </a:prstGeom>
          <a:solidFill>
            <a:srgbClr val="C2D0E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Possibilité de relire vos réponses et de revenir en arrière pour corriger le cas échéant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36644" y="3274843"/>
            <a:ext cx="570523" cy="19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922215" y="3187869"/>
            <a:ext cx="4829908" cy="369332"/>
          </a:xfrm>
          <a:prstGeom prst="rect">
            <a:avLst/>
          </a:prstGeom>
          <a:solidFill>
            <a:srgbClr val="C2D0E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Ne pas oublier de valider !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67677" y="3978323"/>
            <a:ext cx="570523" cy="19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922215" y="3909442"/>
            <a:ext cx="4829908" cy="369332"/>
          </a:xfrm>
          <a:prstGeom prst="rect">
            <a:avLst/>
          </a:prstGeom>
          <a:solidFill>
            <a:srgbClr val="C2D0E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ATTENTION ! Validation ≠ Autorisation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"/>
            <a:ext cx="914400" cy="137503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383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 mot de la fin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0275" y="1852246"/>
            <a:ext cx="10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La plateforme et le formulaire ne sont pas (encore) parfaits….</a:t>
            </a:r>
            <a:endParaRPr lang="fr-B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Flèche droite à entaille 5"/>
          <p:cNvSpPr/>
          <p:nvPr/>
        </p:nvSpPr>
        <p:spPr>
          <a:xfrm>
            <a:off x="1899138" y="2806759"/>
            <a:ext cx="859693" cy="273538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903415" y="2743473"/>
            <a:ext cx="638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Votre feedback est nécessaire pour les améliorer !</a:t>
            </a:r>
            <a:endParaRPr lang="fr-B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Flèche droite à entaille 7"/>
          <p:cNvSpPr/>
          <p:nvPr/>
        </p:nvSpPr>
        <p:spPr>
          <a:xfrm>
            <a:off x="1899137" y="3402180"/>
            <a:ext cx="859693" cy="273538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903415" y="3338894"/>
            <a:ext cx="638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Ecrivez-nous à evenements@ville.mons.be</a:t>
            </a:r>
            <a:endParaRPr lang="fr-B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35382" y="4160446"/>
            <a:ext cx="672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Merci de votre attention !</a:t>
            </a:r>
            <a:endParaRPr lang="fr-BE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52"/>
            <a:ext cx="930031" cy="13985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8615" y="2946400"/>
            <a:ext cx="8979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QUESTIONS / RÉPONSES</a:t>
            </a:r>
            <a:endParaRPr lang="fr-B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850" cy="138022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665" y="1380226"/>
            <a:ext cx="10230928" cy="957532"/>
          </a:xfrm>
        </p:spPr>
        <p:txBody>
          <a:bodyPr/>
          <a:lstStyle/>
          <a:p>
            <a:pPr algn="ctr"/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Plateforme E-Guichet ?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00666" y="2510287"/>
            <a:ext cx="10230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Formulaire évènement ?</a:t>
            </a:r>
            <a:endParaRPr lang="fr-B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665" y="3925019"/>
            <a:ext cx="1023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Késaco</a:t>
            </a:r>
            <a:r>
              <a:rPr lang="fr-B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 ?</a:t>
            </a:r>
            <a:endParaRPr lang="fr-B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47" y="3528203"/>
            <a:ext cx="1276063" cy="21267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86" y="3528202"/>
            <a:ext cx="1276063" cy="2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7850" cy="13802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373" y="1380226"/>
            <a:ext cx="3285227" cy="1325563"/>
          </a:xfrm>
          <a:solidFill>
            <a:srgbClr val="BECCE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BE" sz="4000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L’E-Guichet</a:t>
            </a:r>
            <a:endParaRPr lang="fr-BE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68482" y="1689063"/>
            <a:ext cx="7021902" cy="707886"/>
          </a:xfrm>
          <a:prstGeom prst="rect">
            <a:avLst/>
          </a:prstGeom>
          <a:solidFill>
            <a:srgbClr val="F9DED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Plateforme en ligne des services publics permettant d’effectuer des démarches administratives</a:t>
            </a:r>
            <a:endParaRPr lang="fr-BE" sz="2000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752490" y="1857538"/>
            <a:ext cx="621102" cy="370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2373" y="4163682"/>
            <a:ext cx="3285227" cy="1325563"/>
          </a:xfrm>
          <a:prstGeom prst="rect">
            <a:avLst/>
          </a:prstGeom>
          <a:solidFill>
            <a:srgbClr val="BECCE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Le formulaire évènement</a:t>
            </a:r>
            <a:endParaRPr lang="fr-BE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752490" y="4718633"/>
            <a:ext cx="621102" cy="370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468482" y="4318631"/>
            <a:ext cx="7021902" cy="1015663"/>
          </a:xfrm>
          <a:prstGeom prst="rect">
            <a:avLst/>
          </a:prstGeom>
          <a:solidFill>
            <a:srgbClr val="F9DED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Demander l’autorisation à l’Administration communale d’organiser un évènement. Il comprend deux volets : </a:t>
            </a:r>
          </a:p>
          <a:p>
            <a:pPr algn="just"/>
            <a:r>
              <a:rPr lang="fr-BE" sz="2000" b="1" u="sng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le dossier sécurité</a:t>
            </a:r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 et </a:t>
            </a:r>
            <a:r>
              <a:rPr lang="fr-BE" sz="2000" b="1" u="sng" dirty="0" smtClean="0">
                <a:solidFill>
                  <a:schemeClr val="accent5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le formulaire de demande d’aides</a:t>
            </a:r>
            <a:endParaRPr lang="fr-BE" sz="2000" b="1" u="sng" dirty="0">
              <a:solidFill>
                <a:schemeClr val="accent5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850" cy="138022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1634" y="365126"/>
            <a:ext cx="8229600" cy="1015101"/>
          </a:xfrm>
        </p:spPr>
        <p:txBody>
          <a:bodyPr>
            <a:normAutofit fontScale="90000"/>
          </a:bodyPr>
          <a:lstStyle/>
          <a:p>
            <a:pPr algn="ctr"/>
            <a:r>
              <a:rPr lang="fr-BE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Pourquoi un formulaire évènement ?</a:t>
            </a:r>
            <a:endParaRPr lang="fr-BE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2098" y="1788549"/>
            <a:ext cx="9428672" cy="830997"/>
          </a:xfrm>
          <a:prstGeom prst="rect">
            <a:avLst/>
          </a:prstGeom>
          <a:solidFill>
            <a:srgbClr val="FAE4D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Un unique point d’entrée pour tous les évènements </a:t>
            </a:r>
          </a:p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(internes, privés ou associatifs)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Flèche droite à entaille 6"/>
          <p:cNvSpPr/>
          <p:nvPr/>
        </p:nvSpPr>
        <p:spPr>
          <a:xfrm>
            <a:off x="1130060" y="2027207"/>
            <a:ext cx="664234" cy="353683"/>
          </a:xfrm>
          <a:prstGeom prst="notchedRightArrow">
            <a:avLst/>
          </a:prstGeom>
          <a:solidFill>
            <a:srgbClr val="FAE4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droite à entaille 7"/>
          <p:cNvSpPr/>
          <p:nvPr/>
        </p:nvSpPr>
        <p:spPr>
          <a:xfrm>
            <a:off x="1130060" y="2993999"/>
            <a:ext cx="664234" cy="353683"/>
          </a:xfrm>
          <a:prstGeom prst="notchedRightArrow">
            <a:avLst/>
          </a:prstGeom>
          <a:solidFill>
            <a:srgbClr val="FAE4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122098" y="2755343"/>
            <a:ext cx="9428672" cy="830997"/>
          </a:xfrm>
          <a:prstGeom prst="rect">
            <a:avLst/>
          </a:prstGeom>
          <a:solidFill>
            <a:srgbClr val="FAE4D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Une meilleure gestion des ressources grâce à la mise en place </a:t>
            </a:r>
          </a:p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d’un délai d’introduction =&gt; 45 jours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1199072" y="3960791"/>
            <a:ext cx="664234" cy="353683"/>
          </a:xfrm>
          <a:prstGeom prst="notchedRightArrow">
            <a:avLst/>
          </a:prstGeom>
          <a:solidFill>
            <a:srgbClr val="FAE4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2122098" y="3722133"/>
            <a:ext cx="9428672" cy="830997"/>
          </a:xfrm>
          <a:prstGeom prst="rect">
            <a:avLst/>
          </a:prstGeom>
          <a:solidFill>
            <a:srgbClr val="FAE4D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Coupler le dossier sécurité et les demandes d’aides </a:t>
            </a:r>
          </a:p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( même point d’entrée et délais)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2" name="Flèche droite à entaille 11"/>
          <p:cNvSpPr/>
          <p:nvPr/>
        </p:nvSpPr>
        <p:spPr>
          <a:xfrm>
            <a:off x="1199072" y="4742915"/>
            <a:ext cx="664234" cy="353683"/>
          </a:xfrm>
          <a:prstGeom prst="notchedRightArrow">
            <a:avLst/>
          </a:prstGeom>
          <a:solidFill>
            <a:srgbClr val="FAE4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122098" y="4688925"/>
            <a:ext cx="9428672" cy="461665"/>
          </a:xfrm>
          <a:prstGeom prst="rect">
            <a:avLst/>
          </a:prstGeom>
          <a:solidFill>
            <a:srgbClr val="FAE4D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Ne plus travailler dans l’urgence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01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599"/>
            <a:ext cx="8808532" cy="41320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758" y="365125"/>
            <a:ext cx="9040483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Mais où le trouver ce formulaire ?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2114" cy="1371600"/>
          </a:xfrm>
        </p:spPr>
      </p:pic>
      <p:sp>
        <p:nvSpPr>
          <p:cNvPr id="6" name="ZoneTexte 5"/>
          <p:cNvSpPr txBox="1"/>
          <p:nvPr/>
        </p:nvSpPr>
        <p:spPr>
          <a:xfrm>
            <a:off x="9017480" y="1532638"/>
            <a:ext cx="3174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Sur le site de la ville de Mons, </a:t>
            </a:r>
            <a:r>
              <a:rPr lang="fr-BE" b="1" dirty="0" smtClean="0">
                <a:solidFill>
                  <a:srgbClr val="FF0000"/>
                </a:solidFill>
                <a:hlinkClick r:id="rId4"/>
              </a:rPr>
              <a:t>www.mons.be</a:t>
            </a:r>
            <a:r>
              <a:rPr lang="fr-BE" b="1" dirty="0" smtClean="0">
                <a:solidFill>
                  <a:srgbClr val="FF0000"/>
                </a:solidFill>
              </a:rPr>
              <a:t> puis…..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>
            <a:off x="4523117" y="1745980"/>
            <a:ext cx="4494363" cy="219648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1" y="1371599"/>
            <a:ext cx="11751416" cy="54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3369" y="365125"/>
            <a:ext cx="8445261" cy="1006475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Des préalables importants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" cy="1375038"/>
          </a:xfrm>
        </p:spPr>
      </p:pic>
      <p:sp>
        <p:nvSpPr>
          <p:cNvPr id="6" name="Flèche droite à entaille 5"/>
          <p:cNvSpPr/>
          <p:nvPr/>
        </p:nvSpPr>
        <p:spPr>
          <a:xfrm>
            <a:off x="198579" y="1854358"/>
            <a:ext cx="767751" cy="29329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151881" y="1800953"/>
            <a:ext cx="10360180" cy="400110"/>
          </a:xfrm>
          <a:prstGeom prst="rect">
            <a:avLst/>
          </a:prstGeom>
          <a:solidFill>
            <a:srgbClr val="FBE7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Introduction du formulaire </a:t>
            </a:r>
            <a:r>
              <a:rPr lang="fr-BE" sz="2000" b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t" pitchFamily="2" charset="0"/>
                <a:ea typeface="Jost" pitchFamily="2" charset="0"/>
              </a:rPr>
              <a:t>45 jours </a:t>
            </a:r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avant l’évènement (sauf salles privées = 30 jours)</a:t>
            </a:r>
            <a:endParaRPr lang="fr-BE" sz="2000" b="1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Flèche droite à entaille 7"/>
          <p:cNvSpPr/>
          <p:nvPr/>
        </p:nvSpPr>
        <p:spPr>
          <a:xfrm>
            <a:off x="198579" y="2504278"/>
            <a:ext cx="767751" cy="29329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151881" y="2450873"/>
            <a:ext cx="10360180" cy="400110"/>
          </a:xfrm>
          <a:prstGeom prst="rect">
            <a:avLst/>
          </a:prstGeom>
          <a:solidFill>
            <a:srgbClr val="FBE7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Si hors délai -&gt; contacter le PLANU (juan.calderonperez@ville.mons.be)</a:t>
            </a:r>
            <a:endParaRPr lang="fr-BE" sz="2000" b="1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228915" y="3139393"/>
            <a:ext cx="767751" cy="29329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151880" y="3096185"/>
            <a:ext cx="10360180" cy="400110"/>
          </a:xfrm>
          <a:prstGeom prst="rect">
            <a:avLst/>
          </a:prstGeom>
          <a:solidFill>
            <a:srgbClr val="FBE7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Tous les documents DOIVENT être soumis </a:t>
            </a:r>
            <a:r>
              <a:rPr lang="fr-BE" sz="2000" b="1" u="sng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au plus tard 10 jours </a:t>
            </a:r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avant l’évènement</a:t>
            </a:r>
            <a:endParaRPr lang="fr-BE" sz="2000" b="1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2" name="Flèche droite à entaille 11"/>
          <p:cNvSpPr/>
          <p:nvPr/>
        </p:nvSpPr>
        <p:spPr>
          <a:xfrm>
            <a:off x="228917" y="3934344"/>
            <a:ext cx="767751" cy="29329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1151880" y="3727051"/>
            <a:ext cx="10360181" cy="707886"/>
          </a:xfrm>
          <a:prstGeom prst="rect">
            <a:avLst/>
          </a:prstGeom>
          <a:solidFill>
            <a:srgbClr val="FBE7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Les demandes d’aides (communication, prêt de matériel, occupation de bâtiment ou de l’espace public) =&gt; </a:t>
            </a:r>
            <a:r>
              <a:rPr lang="fr-BE" sz="2000" b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t" pitchFamily="2" charset="0"/>
                <a:ea typeface="Jost" pitchFamily="2" charset="0"/>
              </a:rPr>
              <a:t>45 jours avant</a:t>
            </a:r>
            <a:endParaRPr lang="fr-BE" sz="2000" b="1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4" name="Flèche droite à entaille 13"/>
          <p:cNvSpPr/>
          <p:nvPr/>
        </p:nvSpPr>
        <p:spPr>
          <a:xfrm>
            <a:off x="228915" y="4753781"/>
            <a:ext cx="767751" cy="29329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1148181" y="4665693"/>
            <a:ext cx="10360181" cy="400110"/>
          </a:xfrm>
          <a:prstGeom prst="rect">
            <a:avLst/>
          </a:prstGeom>
          <a:solidFill>
            <a:srgbClr val="FBE7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Jost" pitchFamily="2" charset="0"/>
                <a:ea typeface="Jost" pitchFamily="2" charset="0"/>
              </a:rPr>
              <a:t>Déclaration sur l’honneur, passible de poursuite judiciaire en cas de fausses réponses</a:t>
            </a:r>
            <a:endParaRPr lang="fr-BE" sz="2000" b="1" dirty="0">
              <a:solidFill>
                <a:srgbClr val="FF0000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Evènement public ou privé ?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113" cy="1371600"/>
          </a:xfrm>
        </p:spPr>
      </p:pic>
      <p:sp>
        <p:nvSpPr>
          <p:cNvPr id="5" name="Ellipse 4"/>
          <p:cNvSpPr/>
          <p:nvPr/>
        </p:nvSpPr>
        <p:spPr>
          <a:xfrm>
            <a:off x="912113" y="1492371"/>
            <a:ext cx="4071668" cy="1759790"/>
          </a:xfrm>
          <a:prstGeom prst="ellipse">
            <a:avLst/>
          </a:prstGeom>
          <a:solidFill>
            <a:srgbClr val="C1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Public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82132" y="1492371"/>
            <a:ext cx="4071668" cy="1759790"/>
          </a:xfrm>
          <a:prstGeom prst="ellipse">
            <a:avLst/>
          </a:prstGeom>
          <a:solidFill>
            <a:srgbClr val="FBE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Privé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Flèche gauche 9"/>
          <p:cNvSpPr/>
          <p:nvPr/>
        </p:nvSpPr>
        <p:spPr>
          <a:xfrm rot="17759043">
            <a:off x="931788" y="3424723"/>
            <a:ext cx="969303" cy="137949"/>
          </a:xfrm>
          <a:prstGeom prst="leftArrow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62410" y="3976777"/>
            <a:ext cx="2206337" cy="400110"/>
          </a:xfrm>
          <a:prstGeom prst="rect">
            <a:avLst/>
          </a:prstGeom>
          <a:solidFill>
            <a:srgbClr val="C1C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Communication</a:t>
            </a:r>
            <a:endParaRPr lang="fr-B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2" name="Flèche gauche 11"/>
          <p:cNvSpPr/>
          <p:nvPr/>
        </p:nvSpPr>
        <p:spPr>
          <a:xfrm rot="16200000">
            <a:off x="2235580" y="3871928"/>
            <a:ext cx="1373880" cy="134345"/>
          </a:xfrm>
          <a:prstGeom prst="leftArrow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1922890" y="4666576"/>
            <a:ext cx="2050114" cy="400110"/>
          </a:xfrm>
          <a:prstGeom prst="rect">
            <a:avLst/>
          </a:prstGeom>
          <a:solidFill>
            <a:srgbClr val="C1C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Ouverts à tous</a:t>
            </a:r>
            <a:endParaRPr lang="fr-BE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6" name="Flèche gauche 15"/>
          <p:cNvSpPr/>
          <p:nvPr/>
        </p:nvSpPr>
        <p:spPr>
          <a:xfrm rot="14822094">
            <a:off x="3740500" y="3486761"/>
            <a:ext cx="943234" cy="119689"/>
          </a:xfrm>
          <a:prstGeom prst="leftArrow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3234480" y="3976776"/>
            <a:ext cx="2433500" cy="400110"/>
          </a:xfrm>
          <a:prstGeom prst="rect">
            <a:avLst/>
          </a:prstGeom>
          <a:solidFill>
            <a:srgbClr val="C1C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Payant ou gratuit</a:t>
            </a:r>
            <a:endParaRPr lang="fr-BE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8" name="Flèche gauche 17"/>
          <p:cNvSpPr/>
          <p:nvPr/>
        </p:nvSpPr>
        <p:spPr>
          <a:xfrm rot="17759043">
            <a:off x="7578380" y="3488245"/>
            <a:ext cx="940670" cy="11671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6406504" y="3976775"/>
            <a:ext cx="2206337" cy="400110"/>
          </a:xfrm>
          <a:prstGeom prst="rect">
            <a:avLst/>
          </a:prstGeom>
          <a:solidFill>
            <a:srgbClr val="FBE5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strike="sngStrik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Communication</a:t>
            </a:r>
            <a:endParaRPr lang="fr-BE" strike="sngStrik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4797" y="4626041"/>
            <a:ext cx="2206337" cy="400110"/>
          </a:xfrm>
          <a:prstGeom prst="rect">
            <a:avLst/>
          </a:prstGeom>
          <a:solidFill>
            <a:srgbClr val="FBE5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Liste d’invités</a:t>
            </a:r>
            <a:endParaRPr lang="fr-BE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21" name="Flèche gauche 20"/>
          <p:cNvSpPr/>
          <p:nvPr/>
        </p:nvSpPr>
        <p:spPr>
          <a:xfrm rot="16200000">
            <a:off x="8711543" y="3874403"/>
            <a:ext cx="1373878" cy="12939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9905953" y="3976775"/>
            <a:ext cx="2206337" cy="584775"/>
          </a:xfrm>
          <a:prstGeom prst="rect">
            <a:avLst/>
          </a:prstGeom>
          <a:solidFill>
            <a:srgbClr val="FBE5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Lien direct avec l’organisateur</a:t>
            </a:r>
            <a:endParaRPr lang="fr-BE" sz="1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23" name="Flèche gauche 22"/>
          <p:cNvSpPr/>
          <p:nvPr/>
        </p:nvSpPr>
        <p:spPr>
          <a:xfrm rot="14794074">
            <a:off x="10259970" y="3463660"/>
            <a:ext cx="940670" cy="11671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912113" y="5495024"/>
            <a:ext cx="4071668" cy="646331"/>
          </a:xfrm>
          <a:prstGeom prst="rect">
            <a:avLst/>
          </a:prstGeom>
          <a:solidFill>
            <a:srgbClr val="C1CFE3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Jost" pitchFamily="2" charset="0"/>
                <a:ea typeface="Jost" pitchFamily="2" charset="0"/>
              </a:rPr>
              <a:t>Exemples : Concert, exposition, spectacle, brocante, course,…</a:t>
            </a:r>
            <a:endParaRPr lang="fr-BE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82133" y="5495023"/>
            <a:ext cx="4071668" cy="923330"/>
          </a:xfrm>
          <a:prstGeom prst="rect">
            <a:avLst/>
          </a:prstGeom>
          <a:solidFill>
            <a:srgbClr val="FBE5D9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Jost" pitchFamily="2" charset="0"/>
                <a:ea typeface="Jost" pitchFamily="2" charset="0"/>
              </a:rPr>
              <a:t>Exemples : Mariage, baptême, anniversaire, évènement sur invitation nominative,…</a:t>
            </a:r>
            <a:endParaRPr lang="fr-BE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8312" y="356500"/>
            <a:ext cx="9135375" cy="687298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Le formulaire évènement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"/>
            <a:ext cx="923026" cy="1365456"/>
          </a:xfrm>
        </p:spPr>
      </p:pic>
      <p:sp>
        <p:nvSpPr>
          <p:cNvPr id="5" name="ZoneTexte 4"/>
          <p:cNvSpPr txBox="1"/>
          <p:nvPr/>
        </p:nvSpPr>
        <p:spPr>
          <a:xfrm>
            <a:off x="0" y="1371600"/>
            <a:ext cx="4028536" cy="1107996"/>
          </a:xfrm>
          <a:prstGeom prst="rect">
            <a:avLst/>
          </a:prstGeom>
          <a:solidFill>
            <a:srgbClr val="C1CFE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Importance de respecter les délais d’introduction mentionnés dans le formulaire</a:t>
            </a:r>
            <a:endParaRPr lang="fr-B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358" r="10308" b="52323"/>
          <a:stretch/>
        </p:blipFill>
        <p:spPr>
          <a:xfrm>
            <a:off x="4796286" y="1371600"/>
            <a:ext cx="6452559" cy="2225615"/>
          </a:xfrm>
          <a:prstGeom prst="rect">
            <a:avLst/>
          </a:prstGeom>
        </p:spPr>
      </p:pic>
      <p:sp>
        <p:nvSpPr>
          <p:cNvPr id="7" name="Flèche droite à entaille 6"/>
          <p:cNvSpPr/>
          <p:nvPr/>
        </p:nvSpPr>
        <p:spPr>
          <a:xfrm rot="2139626">
            <a:off x="8992593" y="2211096"/>
            <a:ext cx="1011568" cy="99877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2060"/>
              </a:solidFill>
            </a:endParaRPr>
          </a:p>
        </p:txBody>
      </p:sp>
      <p:sp>
        <p:nvSpPr>
          <p:cNvPr id="8" name="Flèche droite à entaille 7"/>
          <p:cNvSpPr/>
          <p:nvPr/>
        </p:nvSpPr>
        <p:spPr>
          <a:xfrm rot="9201678">
            <a:off x="9907135" y="2935453"/>
            <a:ext cx="1011568" cy="99877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206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10222" b="13222"/>
          <a:stretch/>
        </p:blipFill>
        <p:spPr>
          <a:xfrm>
            <a:off x="0" y="3761116"/>
            <a:ext cx="5926347" cy="30968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35151" y="4894059"/>
            <a:ext cx="4028536" cy="830997"/>
          </a:xfrm>
          <a:prstGeom prst="rect">
            <a:avLst/>
          </a:prstGeom>
          <a:solidFill>
            <a:srgbClr val="C1CFE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Veillez à remplir TOUS les champs obligatoires</a:t>
            </a:r>
            <a:endParaRPr lang="fr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sp>
        <p:nvSpPr>
          <p:cNvPr id="11" name="Flèche droite à entaille 10"/>
          <p:cNvSpPr/>
          <p:nvPr/>
        </p:nvSpPr>
        <p:spPr>
          <a:xfrm rot="10800000">
            <a:off x="1396340" y="4485735"/>
            <a:ext cx="1804060" cy="110857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2060"/>
              </a:solidFill>
            </a:endParaRPr>
          </a:p>
        </p:txBody>
      </p:sp>
      <p:sp>
        <p:nvSpPr>
          <p:cNvPr id="12" name="Flèche droite à entaille 11"/>
          <p:cNvSpPr/>
          <p:nvPr/>
        </p:nvSpPr>
        <p:spPr>
          <a:xfrm rot="10800000">
            <a:off x="1396339" y="6475562"/>
            <a:ext cx="1804060" cy="110857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1737" y="342900"/>
            <a:ext cx="5940575" cy="685799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" pitchFamily="2" charset="0"/>
                <a:ea typeface="Jost" pitchFamily="2" charset="0"/>
              </a:rPr>
              <a:t>Attention aux sous-questions !</a:t>
            </a:r>
            <a:endParaRPr lang="fr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t" pitchFamily="2" charset="0"/>
              <a:ea typeface="Jost" pitchFamily="2" charset="0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5333"/>
          <a:stretch/>
        </p:blipFill>
        <p:spPr>
          <a:xfrm>
            <a:off x="5338174" y="1459927"/>
            <a:ext cx="6660000" cy="397565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2115" y="2287499"/>
            <a:ext cx="3932237" cy="849702"/>
          </a:xfrm>
        </p:spPr>
        <p:txBody>
          <a:bodyPr>
            <a:noAutofit/>
          </a:bodyPr>
          <a:lstStyle/>
          <a:p>
            <a:pPr algn="just"/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fonction de vos réponses, des questions supplémentaires peuvent apparaitre….</a:t>
            </a:r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114" cy="137160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086224" y="3240718"/>
            <a:ext cx="1598584" cy="140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6121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461</Words>
  <Application>Microsoft Office PowerPoint</Application>
  <PresentationFormat>Grand écran</PresentationFormat>
  <Paragraphs>70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Jost</vt:lpstr>
      <vt:lpstr>Thème Office</vt:lpstr>
      <vt:lpstr>Organiser un évènement à Mons</vt:lpstr>
      <vt:lpstr>Plateforme E-Guichet ?</vt:lpstr>
      <vt:lpstr>L’E-Guichet</vt:lpstr>
      <vt:lpstr>Pourquoi un formulaire évènement ?</vt:lpstr>
      <vt:lpstr>Mais où le trouver ce formulaire ?</vt:lpstr>
      <vt:lpstr>Des préalables importants</vt:lpstr>
      <vt:lpstr>Evènement public ou privé ?</vt:lpstr>
      <vt:lpstr>Le formulaire évènement</vt:lpstr>
      <vt:lpstr>Attention aux sous-questions !</vt:lpstr>
      <vt:lpstr>Attention aux sous-questions !</vt:lpstr>
      <vt:lpstr>Le plan d’implantation</vt:lpstr>
      <vt:lpstr>Le plan d’implantation : un exemple</vt:lpstr>
      <vt:lpstr>La demande d’aide</vt:lpstr>
      <vt:lpstr>Le prêt de matériel</vt:lpstr>
      <vt:lpstr>Les remarques / demandes supplémentaires</vt:lpstr>
      <vt:lpstr>La validation</vt:lpstr>
      <vt:lpstr>Le mot de la fin</vt:lpstr>
      <vt:lpstr>Présentation PowerPoint</vt:lpstr>
    </vt:vector>
  </TitlesOfParts>
  <Company>CPAS et Ville de Mons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 un évènement à Mons</dc:title>
  <dc:creator>Taulet Julien</dc:creator>
  <cp:lastModifiedBy>Taulet Julien</cp:lastModifiedBy>
  <cp:revision>36</cp:revision>
  <dcterms:created xsi:type="dcterms:W3CDTF">2023-01-16T12:50:05Z</dcterms:created>
  <dcterms:modified xsi:type="dcterms:W3CDTF">2023-02-15T10:13:16Z</dcterms:modified>
</cp:coreProperties>
</file>